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x="18288000" cy="10287000"/>
  <p:notesSz cx="6858000" cy="9144000"/>
  <p:embeddedFontLst>
    <p:embeddedFont>
      <p:font typeface="Montserrat Light" charset="1" panose="00000400000000000000"/>
      <p:regular r:id="rId39"/>
    </p:embeddedFont>
    <p:embeddedFont>
      <p:font typeface="Open Sauce" charset="1" panose="00000500000000000000"/>
      <p:regular r:id="rId40"/>
    </p:embeddedFont>
    <p:embeddedFont>
      <p:font typeface="Codec Pro ExtraBold" charset="1" panose="00000700000000000000"/>
      <p:regular r:id="rId41"/>
    </p:embeddedFont>
    <p:embeddedFont>
      <p:font typeface="Canva Sans Bold" charset="1" panose="020B0803030501040103"/>
      <p:regular r:id="rId42"/>
    </p:embeddedFont>
    <p:embeddedFont>
      <p:font typeface="Canva Sans" charset="1" panose="020B0503030501040103"/>
      <p:regular r:id="rId43"/>
    </p:embeddedFont>
    <p:embeddedFont>
      <p:font typeface="Open Sauce Italics" charset="1" panose="0000050000000000000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svg>
</file>

<file path=ppt/media/image6.pn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2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 Id="rId8"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7.png" Type="http://schemas.openxmlformats.org/officeDocument/2006/relationships/image"/><Relationship Id="rId6" Target="../media/image28.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4.png" Type="http://schemas.openxmlformats.org/officeDocument/2006/relationships/image"/><Relationship Id="rId11" Target="../media/image35.png" Type="http://schemas.openxmlformats.org/officeDocument/2006/relationships/image"/><Relationship Id="rId12" Target="../media/image36.png" Type="http://schemas.openxmlformats.org/officeDocument/2006/relationships/image"/><Relationship Id="rId13" Target="../media/image37.png" Type="http://schemas.openxmlformats.org/officeDocument/2006/relationships/image"/><Relationship Id="rId14" Target="../media/image38.png" Type="http://schemas.openxmlformats.org/officeDocument/2006/relationships/image"/><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9.png" Type="http://schemas.openxmlformats.org/officeDocument/2006/relationships/image"/><Relationship Id="rId6" Target="../media/image30.png" Type="http://schemas.openxmlformats.org/officeDocument/2006/relationships/image"/><Relationship Id="rId7" Target="../media/image31.png" Type="http://schemas.openxmlformats.org/officeDocument/2006/relationships/image"/><Relationship Id="rId8" Target="../media/image32.png" Type="http://schemas.openxmlformats.org/officeDocument/2006/relationships/image"/><Relationship Id="rId9" Target="../media/image3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9.png" Type="http://schemas.openxmlformats.org/officeDocument/2006/relationships/image"/><Relationship Id="rId6" Target="../media/image40.png" Type="http://schemas.openxmlformats.org/officeDocument/2006/relationships/image"/><Relationship Id="rId7" Target="../media/image41.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2.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3.png" Type="http://schemas.openxmlformats.org/officeDocument/2006/relationships/image"/><Relationship Id="rId6" Target="../media/image44.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5.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6.png" Type="http://schemas.openxmlformats.org/officeDocument/2006/relationships/image"/><Relationship Id="rId6" Target="../media/image4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6.png" Type="http://schemas.openxmlformats.org/officeDocument/2006/relationships/image"/><Relationship Id="rId6"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2974764" y="-207071"/>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1776329" y="580047"/>
            <a:ext cx="5482971" cy="9023371"/>
          </a:xfrm>
          <a:custGeom>
            <a:avLst/>
            <a:gdLst/>
            <a:ahLst/>
            <a:cxnLst/>
            <a:rect r="r" b="b" t="t" l="l"/>
            <a:pathLst>
              <a:path h="9023371" w="5482971">
                <a:moveTo>
                  <a:pt x="0" y="0"/>
                </a:moveTo>
                <a:lnTo>
                  <a:pt x="5482971" y="0"/>
                </a:lnTo>
                <a:lnTo>
                  <a:pt x="5482971" y="9023371"/>
                </a:lnTo>
                <a:lnTo>
                  <a:pt x="0" y="9023371"/>
                </a:lnTo>
                <a:lnTo>
                  <a:pt x="0" y="0"/>
                </a:lnTo>
                <a:close/>
              </a:path>
            </a:pathLst>
          </a:custGeom>
          <a:blipFill>
            <a:blip r:embed="rId4"/>
            <a:stretch>
              <a:fillRect l="-4822" t="0" r="-4822" b="0"/>
            </a:stretch>
          </a:blipFill>
        </p:spPr>
      </p:sp>
      <p:grpSp>
        <p:nvGrpSpPr>
          <p:cNvPr name="Group 7" id="7"/>
          <p:cNvGrpSpPr/>
          <p:nvPr/>
        </p:nvGrpSpPr>
        <p:grpSpPr>
          <a:xfrm rot="0">
            <a:off x="-1543050" y="-558218"/>
            <a:ext cx="3086100" cy="11299900"/>
            <a:chOff x="0" y="0"/>
            <a:chExt cx="812800" cy="2976105"/>
          </a:xfrm>
        </p:grpSpPr>
        <p:sp>
          <p:nvSpPr>
            <p:cNvPr name="Freeform 8" id="8"/>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9" id="9"/>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7773" y="4163622"/>
            <a:ext cx="110236" cy="2818996"/>
            <a:chOff x="0" y="0"/>
            <a:chExt cx="26312" cy="672855"/>
          </a:xfrm>
        </p:grpSpPr>
        <p:sp>
          <p:nvSpPr>
            <p:cNvPr name="Freeform 11" id="11"/>
            <p:cNvSpPr/>
            <p:nvPr/>
          </p:nvSpPr>
          <p:spPr>
            <a:xfrm flipH="false" flipV="false" rot="0">
              <a:off x="0" y="0"/>
              <a:ext cx="26312" cy="672855"/>
            </a:xfrm>
            <a:custGeom>
              <a:avLst/>
              <a:gdLst/>
              <a:ahLst/>
              <a:cxnLst/>
              <a:rect r="r" b="b" t="t" l="l"/>
              <a:pathLst>
                <a:path h="672855" w="26312">
                  <a:moveTo>
                    <a:pt x="0" y="0"/>
                  </a:moveTo>
                  <a:lnTo>
                    <a:pt x="26312" y="0"/>
                  </a:lnTo>
                  <a:lnTo>
                    <a:pt x="26312" y="672855"/>
                  </a:lnTo>
                  <a:lnTo>
                    <a:pt x="0" y="672855"/>
                  </a:lnTo>
                  <a:close/>
                </a:path>
              </a:pathLst>
            </a:custGeom>
            <a:solidFill>
              <a:srgbClr val="FFFFFF"/>
            </a:solidFill>
          </p:spPr>
        </p:sp>
        <p:sp>
          <p:nvSpPr>
            <p:cNvPr name="TextBox 12" id="12"/>
            <p:cNvSpPr txBox="true"/>
            <p:nvPr/>
          </p:nvSpPr>
          <p:spPr>
            <a:xfrm>
              <a:off x="0" y="-19050"/>
              <a:ext cx="26312" cy="691905"/>
            </a:xfrm>
            <a:prstGeom prst="rect">
              <a:avLst/>
            </a:prstGeom>
          </p:spPr>
          <p:txBody>
            <a:bodyPr anchor="ctr" rtlCol="false" tIns="50800" lIns="50800" bIns="50800" rIns="50800"/>
            <a:lstStyle/>
            <a:p>
              <a:pPr algn="ctr">
                <a:lnSpc>
                  <a:spcPts val="2859"/>
                </a:lnSpc>
              </a:pPr>
            </a:p>
          </p:txBody>
        </p:sp>
      </p:grpSp>
      <p:grpSp>
        <p:nvGrpSpPr>
          <p:cNvPr name="Group 13" id="13"/>
          <p:cNvGrpSpPr/>
          <p:nvPr/>
        </p:nvGrpSpPr>
        <p:grpSpPr>
          <a:xfrm rot="0">
            <a:off x="1752928" y="3206708"/>
            <a:ext cx="3459096" cy="569486"/>
            <a:chOff x="0" y="0"/>
            <a:chExt cx="825638" cy="135928"/>
          </a:xfrm>
        </p:grpSpPr>
        <p:sp>
          <p:nvSpPr>
            <p:cNvPr name="Freeform 14" id="14"/>
            <p:cNvSpPr/>
            <p:nvPr/>
          </p:nvSpPr>
          <p:spPr>
            <a:xfrm flipH="false" flipV="false" rot="0">
              <a:off x="0" y="0"/>
              <a:ext cx="825638" cy="135928"/>
            </a:xfrm>
            <a:custGeom>
              <a:avLst/>
              <a:gdLst/>
              <a:ahLst/>
              <a:cxnLst/>
              <a:rect r="r" b="b" t="t" l="l"/>
              <a:pathLst>
                <a:path h="135928" w="825638">
                  <a:moveTo>
                    <a:pt x="40286" y="0"/>
                  </a:moveTo>
                  <a:lnTo>
                    <a:pt x="785351" y="0"/>
                  </a:lnTo>
                  <a:cubicBezTo>
                    <a:pt x="807601" y="0"/>
                    <a:pt x="825638" y="18037"/>
                    <a:pt x="825638" y="40286"/>
                  </a:cubicBezTo>
                  <a:lnTo>
                    <a:pt x="825638" y="95642"/>
                  </a:lnTo>
                  <a:cubicBezTo>
                    <a:pt x="825638" y="117891"/>
                    <a:pt x="807601" y="135928"/>
                    <a:pt x="785351" y="135928"/>
                  </a:cubicBezTo>
                  <a:lnTo>
                    <a:pt x="40286" y="135928"/>
                  </a:lnTo>
                  <a:cubicBezTo>
                    <a:pt x="18037" y="135928"/>
                    <a:pt x="0" y="117891"/>
                    <a:pt x="0" y="95642"/>
                  </a:cubicBezTo>
                  <a:lnTo>
                    <a:pt x="0" y="40286"/>
                  </a:lnTo>
                  <a:cubicBezTo>
                    <a:pt x="0" y="18037"/>
                    <a:pt x="18037" y="0"/>
                    <a:pt x="40286" y="0"/>
                  </a:cubicBezTo>
                  <a:close/>
                </a:path>
              </a:pathLst>
            </a:custGeom>
            <a:solidFill>
              <a:srgbClr val="1C5739"/>
            </a:solidFill>
          </p:spPr>
        </p:sp>
        <p:sp>
          <p:nvSpPr>
            <p:cNvPr name="TextBox 15" id="15"/>
            <p:cNvSpPr txBox="true"/>
            <p:nvPr/>
          </p:nvSpPr>
          <p:spPr>
            <a:xfrm>
              <a:off x="0" y="-28575"/>
              <a:ext cx="825638" cy="164503"/>
            </a:xfrm>
            <a:prstGeom prst="rect">
              <a:avLst/>
            </a:prstGeom>
          </p:spPr>
          <p:txBody>
            <a:bodyPr anchor="ctr" rtlCol="false" tIns="56055" lIns="56055" bIns="56055" rIns="56055"/>
            <a:lstStyle/>
            <a:p>
              <a:pPr algn="ctr">
                <a:lnSpc>
                  <a:spcPts val="3120"/>
                </a:lnSpc>
              </a:pPr>
              <a:r>
                <a:rPr lang="en-US" sz="2400">
                  <a:solidFill>
                    <a:srgbClr val="FFFFFF"/>
                  </a:solidFill>
                  <a:latin typeface="Montserrat Light"/>
                  <a:ea typeface="Montserrat Light"/>
                  <a:cs typeface="Montserrat Light"/>
                  <a:sym typeface="Montserrat Light"/>
                </a:rPr>
                <a:t>Capstone 3</a:t>
              </a:r>
            </a:p>
          </p:txBody>
        </p:sp>
      </p:grpSp>
      <p:sp>
        <p:nvSpPr>
          <p:cNvPr name="Freeform 16" id="16"/>
          <p:cNvSpPr/>
          <p:nvPr/>
        </p:nvSpPr>
        <p:spPr>
          <a:xfrm flipH="false" flipV="false" rot="0">
            <a:off x="-2777871" y="-207071"/>
            <a:ext cx="3806571" cy="2083232"/>
          </a:xfrm>
          <a:custGeom>
            <a:avLst/>
            <a:gdLst/>
            <a:ahLst/>
            <a:cxnLst/>
            <a:rect r="r" b="b" t="t" l="l"/>
            <a:pathLst>
              <a:path h="2083232" w="3806571">
                <a:moveTo>
                  <a:pt x="0" y="0"/>
                </a:moveTo>
                <a:lnTo>
                  <a:pt x="3806571" y="0"/>
                </a:lnTo>
                <a:lnTo>
                  <a:pt x="3806571"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543050" y="1402627"/>
            <a:ext cx="4619854" cy="947070"/>
          </a:xfrm>
          <a:custGeom>
            <a:avLst/>
            <a:gdLst/>
            <a:ahLst/>
            <a:cxnLst/>
            <a:rect r="r" b="b" t="t" l="l"/>
            <a:pathLst>
              <a:path h="947070" w="4619854">
                <a:moveTo>
                  <a:pt x="0" y="0"/>
                </a:moveTo>
                <a:lnTo>
                  <a:pt x="4619854" y="0"/>
                </a:lnTo>
                <a:lnTo>
                  <a:pt x="4619854" y="947070"/>
                </a:lnTo>
                <a:lnTo>
                  <a:pt x="0" y="947070"/>
                </a:lnTo>
                <a:lnTo>
                  <a:pt x="0" y="0"/>
                </a:lnTo>
                <a:close/>
              </a:path>
            </a:pathLst>
          </a:custGeom>
          <a:blipFill>
            <a:blip r:embed="rId7"/>
            <a:stretch>
              <a:fillRect l="0" t="0" r="0" b="0"/>
            </a:stretch>
          </a:blipFill>
        </p:spPr>
      </p:sp>
      <p:sp>
        <p:nvSpPr>
          <p:cNvPr name="TextBox 18" id="18"/>
          <p:cNvSpPr txBox="true"/>
          <p:nvPr/>
        </p:nvSpPr>
        <p:spPr>
          <a:xfrm rot="0">
            <a:off x="1752928" y="7034551"/>
            <a:ext cx="8553855" cy="1002929"/>
          </a:xfrm>
          <a:prstGeom prst="rect">
            <a:avLst/>
          </a:prstGeom>
        </p:spPr>
        <p:txBody>
          <a:bodyPr anchor="t" rtlCol="false" tIns="0" lIns="0" bIns="0" rIns="0">
            <a:spAutoFit/>
          </a:bodyPr>
          <a:lstStyle/>
          <a:p>
            <a:pPr algn="l">
              <a:lnSpc>
                <a:spcPts val="4045"/>
              </a:lnSpc>
            </a:pPr>
            <a:r>
              <a:rPr lang="en-US" sz="2889" spc="144">
                <a:solidFill>
                  <a:srgbClr val="1C5739"/>
                </a:solidFill>
                <a:latin typeface="Open Sauce"/>
                <a:ea typeface="Open Sauce"/>
                <a:cs typeface="Open Sauce"/>
                <a:sym typeface="Open Sauce"/>
              </a:rPr>
              <a:t>Muhammad Daffa Hilmy</a:t>
            </a:r>
          </a:p>
          <a:p>
            <a:pPr algn="l">
              <a:lnSpc>
                <a:spcPts val="4045"/>
              </a:lnSpc>
            </a:pPr>
            <a:r>
              <a:rPr lang="en-US" sz="2889" spc="144">
                <a:solidFill>
                  <a:srgbClr val="1C5739"/>
                </a:solidFill>
                <a:latin typeface="Open Sauce"/>
                <a:ea typeface="Open Sauce"/>
                <a:cs typeface="Open Sauce"/>
                <a:sym typeface="Open Sauce"/>
              </a:rPr>
              <a:t>JCDSOL-017</a:t>
            </a:r>
          </a:p>
        </p:txBody>
      </p:sp>
      <p:sp>
        <p:nvSpPr>
          <p:cNvPr name="TextBox 19" id="19"/>
          <p:cNvSpPr txBox="true"/>
          <p:nvPr/>
        </p:nvSpPr>
        <p:spPr>
          <a:xfrm rot="0">
            <a:off x="1752928" y="4031470"/>
            <a:ext cx="9703601" cy="2108044"/>
          </a:xfrm>
          <a:prstGeom prst="rect">
            <a:avLst/>
          </a:prstGeom>
        </p:spPr>
        <p:txBody>
          <a:bodyPr anchor="t" rtlCol="false" tIns="0" lIns="0" bIns="0" rIns="0">
            <a:spAutoFit/>
          </a:bodyPr>
          <a:lstStyle/>
          <a:p>
            <a:pPr algn="l">
              <a:lnSpc>
                <a:spcPts val="7614"/>
              </a:lnSpc>
            </a:pPr>
            <a:r>
              <a:rPr lang="en-US" sz="7932">
                <a:solidFill>
                  <a:srgbClr val="1C5739"/>
                </a:solidFill>
                <a:latin typeface="Codec Pro ExtraBold"/>
                <a:ea typeface="Codec Pro ExtraBold"/>
                <a:cs typeface="Codec Pro ExtraBold"/>
                <a:sym typeface="Codec Pro ExtraBold"/>
              </a:rPr>
              <a:t>SAUDI USED CARS PRICE PREDICTION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Distribusi Data</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653708" y="1289247"/>
            <a:ext cx="6751063" cy="4742622"/>
          </a:xfrm>
          <a:custGeom>
            <a:avLst/>
            <a:gdLst/>
            <a:ahLst/>
            <a:cxnLst/>
            <a:rect r="r" b="b" t="t" l="l"/>
            <a:pathLst>
              <a:path h="4742622" w="6751063">
                <a:moveTo>
                  <a:pt x="0" y="0"/>
                </a:moveTo>
                <a:lnTo>
                  <a:pt x="6751063" y="0"/>
                </a:lnTo>
                <a:lnTo>
                  <a:pt x="6751063" y="4742622"/>
                </a:lnTo>
                <a:lnTo>
                  <a:pt x="0" y="4742622"/>
                </a:lnTo>
                <a:lnTo>
                  <a:pt x="0" y="0"/>
                </a:lnTo>
                <a:close/>
              </a:path>
            </a:pathLst>
          </a:custGeom>
          <a:blipFill>
            <a:blip r:embed="rId5"/>
            <a:stretch>
              <a:fillRect l="0" t="0" r="0" b="0"/>
            </a:stretch>
          </a:blipFill>
        </p:spPr>
      </p:sp>
      <p:sp>
        <p:nvSpPr>
          <p:cNvPr name="Freeform 10" id="10"/>
          <p:cNvSpPr/>
          <p:nvPr/>
        </p:nvSpPr>
        <p:spPr>
          <a:xfrm flipH="false" flipV="false" rot="0">
            <a:off x="10532177" y="1412446"/>
            <a:ext cx="6727123" cy="4742622"/>
          </a:xfrm>
          <a:custGeom>
            <a:avLst/>
            <a:gdLst/>
            <a:ahLst/>
            <a:cxnLst/>
            <a:rect r="r" b="b" t="t" l="l"/>
            <a:pathLst>
              <a:path h="4742622" w="6727123">
                <a:moveTo>
                  <a:pt x="0" y="0"/>
                </a:moveTo>
                <a:lnTo>
                  <a:pt x="6727123" y="0"/>
                </a:lnTo>
                <a:lnTo>
                  <a:pt x="6727123" y="4742622"/>
                </a:lnTo>
                <a:lnTo>
                  <a:pt x="0" y="4742622"/>
                </a:lnTo>
                <a:lnTo>
                  <a:pt x="0" y="0"/>
                </a:lnTo>
                <a:close/>
              </a:path>
            </a:pathLst>
          </a:custGeom>
          <a:blipFill>
            <a:blip r:embed="rId6"/>
            <a:stretch>
              <a:fillRect l="0" t="0" r="0" b="0"/>
            </a:stretch>
          </a:blipFill>
        </p:spPr>
      </p:sp>
      <p:sp>
        <p:nvSpPr>
          <p:cNvPr name="Freeform 11" id="11"/>
          <p:cNvSpPr/>
          <p:nvPr/>
        </p:nvSpPr>
        <p:spPr>
          <a:xfrm flipH="false" flipV="false" rot="0">
            <a:off x="1149844" y="6155068"/>
            <a:ext cx="5758790" cy="4131932"/>
          </a:xfrm>
          <a:custGeom>
            <a:avLst/>
            <a:gdLst/>
            <a:ahLst/>
            <a:cxnLst/>
            <a:rect r="r" b="b" t="t" l="l"/>
            <a:pathLst>
              <a:path h="4131932" w="5758790">
                <a:moveTo>
                  <a:pt x="0" y="0"/>
                </a:moveTo>
                <a:lnTo>
                  <a:pt x="5758790" y="0"/>
                </a:lnTo>
                <a:lnTo>
                  <a:pt x="5758790" y="4131932"/>
                </a:lnTo>
                <a:lnTo>
                  <a:pt x="0" y="4131932"/>
                </a:lnTo>
                <a:lnTo>
                  <a:pt x="0" y="0"/>
                </a:lnTo>
                <a:close/>
              </a:path>
            </a:pathLst>
          </a:custGeom>
          <a:blipFill>
            <a:blip r:embed="rId7"/>
            <a:stretch>
              <a:fillRect l="0" t="0" r="0" b="0"/>
            </a:stretch>
          </a:blipFill>
        </p:spPr>
      </p:sp>
      <p:sp>
        <p:nvSpPr>
          <p:cNvPr name="Freeform 12" id="12"/>
          <p:cNvSpPr/>
          <p:nvPr/>
        </p:nvSpPr>
        <p:spPr>
          <a:xfrm flipH="false" flipV="false" rot="0">
            <a:off x="11037070" y="6213398"/>
            <a:ext cx="5717336" cy="4073602"/>
          </a:xfrm>
          <a:custGeom>
            <a:avLst/>
            <a:gdLst/>
            <a:ahLst/>
            <a:cxnLst/>
            <a:rect r="r" b="b" t="t" l="l"/>
            <a:pathLst>
              <a:path h="4073602" w="5717336">
                <a:moveTo>
                  <a:pt x="0" y="0"/>
                </a:moveTo>
                <a:lnTo>
                  <a:pt x="5717336" y="0"/>
                </a:lnTo>
                <a:lnTo>
                  <a:pt x="5717336" y="4073602"/>
                </a:lnTo>
                <a:lnTo>
                  <a:pt x="0" y="4073602"/>
                </a:lnTo>
                <a:lnTo>
                  <a:pt x="0" y="0"/>
                </a:lnTo>
                <a:close/>
              </a:path>
            </a:pathLst>
          </a:custGeom>
          <a:blipFill>
            <a:blip r:embed="rId8"/>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2884169"/>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Outliers</a:t>
            </a:r>
          </a:p>
          <a:p>
            <a:pPr algn="ctr">
              <a:lnSpc>
                <a:spcPts val="11040"/>
              </a:lnSpc>
            </a:pP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254281" y="2990850"/>
            <a:ext cx="17779439" cy="4248150"/>
          </a:xfrm>
          <a:prstGeom prst="rect">
            <a:avLst/>
          </a:prstGeom>
        </p:spPr>
        <p:txBody>
          <a:bodyPr anchor="t" rtlCol="false" tIns="0" lIns="0" bIns="0" rIns="0">
            <a:spAutoFit/>
          </a:bodyPr>
          <a:lstStyle/>
          <a:p>
            <a:pPr algn="l">
              <a:lnSpc>
                <a:spcPts val="4200"/>
              </a:lnSpc>
            </a:pPr>
            <a:r>
              <a:rPr lang="en-US" sz="3000">
                <a:solidFill>
                  <a:srgbClr val="000000"/>
                </a:solidFill>
                <a:latin typeface="Canva Sans"/>
                <a:ea typeface="Canva Sans"/>
                <a:cs typeface="Canva Sans"/>
                <a:sym typeface="Canva Sans"/>
              </a:rPr>
              <a:t>Menggunakan Metode IQR untuk Deteksi Outliers: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Tid</a:t>
            </a:r>
            <a:r>
              <a:rPr lang="en-US" sz="3000">
                <a:solidFill>
                  <a:srgbClr val="000000"/>
                </a:solidFill>
                <a:latin typeface="Canva Sans"/>
                <a:ea typeface="Canva Sans"/>
                <a:cs typeface="Canva Sans"/>
                <a:sym typeface="Canva Sans"/>
              </a:rPr>
              <a:t>ak Bergantung pada Asumsi Normalitas: IQR adalah metode non-parametrik yang tidak memerlukan data terdistribusi normal.</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Robust terhadap Outliers: Dengan fokus pada rentang Q1 </a:t>
            </a:r>
            <a:r>
              <a:rPr lang="en-US" sz="3000">
                <a:solidFill>
                  <a:srgbClr val="000000"/>
                </a:solidFill>
                <a:latin typeface="Canva Sans"/>
                <a:ea typeface="Canva Sans"/>
                <a:cs typeface="Canva Sans"/>
                <a:sym typeface="Canva Sans"/>
              </a:rPr>
              <a:t>sampai Q3, IQR mengabaikan nilai ekstrem dan lebih tahan terhadap pengaruh outlier.</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Fokus pada Data Tengah: IQR menangkap informasi dari 50% data tengah, memberikan gambaran stabil tentang sebaran data dan membantu mengidentifikasi outliers dengan tepat.</a:t>
            </a:r>
          </a:p>
          <a:p>
            <a:pPr algn="l">
              <a:lnSpc>
                <a:spcPts val="420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Outliers</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653708" y="1890298"/>
            <a:ext cx="5417707" cy="4056508"/>
          </a:xfrm>
          <a:custGeom>
            <a:avLst/>
            <a:gdLst/>
            <a:ahLst/>
            <a:cxnLst/>
            <a:rect r="r" b="b" t="t" l="l"/>
            <a:pathLst>
              <a:path h="4056508" w="5417707">
                <a:moveTo>
                  <a:pt x="0" y="0"/>
                </a:moveTo>
                <a:lnTo>
                  <a:pt x="5417707" y="0"/>
                </a:lnTo>
                <a:lnTo>
                  <a:pt x="5417707" y="4056509"/>
                </a:lnTo>
                <a:lnTo>
                  <a:pt x="0" y="4056509"/>
                </a:lnTo>
                <a:lnTo>
                  <a:pt x="0" y="0"/>
                </a:lnTo>
                <a:close/>
              </a:path>
            </a:pathLst>
          </a:custGeom>
          <a:blipFill>
            <a:blip r:embed="rId5"/>
            <a:stretch>
              <a:fillRect l="0" t="0" r="0" b="0"/>
            </a:stretch>
          </a:blipFill>
        </p:spPr>
      </p:sp>
      <p:sp>
        <p:nvSpPr>
          <p:cNvPr name="Freeform 10" id="10"/>
          <p:cNvSpPr/>
          <p:nvPr/>
        </p:nvSpPr>
        <p:spPr>
          <a:xfrm flipH="false" flipV="false" rot="0">
            <a:off x="6424378" y="1890298"/>
            <a:ext cx="5143563" cy="4018408"/>
          </a:xfrm>
          <a:custGeom>
            <a:avLst/>
            <a:gdLst/>
            <a:ahLst/>
            <a:cxnLst/>
            <a:rect r="r" b="b" t="t" l="l"/>
            <a:pathLst>
              <a:path h="4018408" w="5143563">
                <a:moveTo>
                  <a:pt x="0" y="0"/>
                </a:moveTo>
                <a:lnTo>
                  <a:pt x="5143563" y="0"/>
                </a:lnTo>
                <a:lnTo>
                  <a:pt x="5143563" y="4018409"/>
                </a:lnTo>
                <a:lnTo>
                  <a:pt x="0" y="4018409"/>
                </a:lnTo>
                <a:lnTo>
                  <a:pt x="0" y="0"/>
                </a:lnTo>
                <a:close/>
              </a:path>
            </a:pathLst>
          </a:custGeom>
          <a:blipFill>
            <a:blip r:embed="rId6"/>
            <a:stretch>
              <a:fillRect l="0" t="0" r="0" b="0"/>
            </a:stretch>
          </a:blipFill>
        </p:spPr>
      </p:sp>
      <p:sp>
        <p:nvSpPr>
          <p:cNvPr name="Freeform 11" id="11"/>
          <p:cNvSpPr/>
          <p:nvPr/>
        </p:nvSpPr>
        <p:spPr>
          <a:xfrm flipH="false" flipV="false" rot="0">
            <a:off x="653708" y="5994432"/>
            <a:ext cx="5417707" cy="4212268"/>
          </a:xfrm>
          <a:custGeom>
            <a:avLst/>
            <a:gdLst/>
            <a:ahLst/>
            <a:cxnLst/>
            <a:rect r="r" b="b" t="t" l="l"/>
            <a:pathLst>
              <a:path h="4212268" w="5417707">
                <a:moveTo>
                  <a:pt x="0" y="0"/>
                </a:moveTo>
                <a:lnTo>
                  <a:pt x="5417707" y="0"/>
                </a:lnTo>
                <a:lnTo>
                  <a:pt x="5417707" y="4212267"/>
                </a:lnTo>
                <a:lnTo>
                  <a:pt x="0" y="4212267"/>
                </a:lnTo>
                <a:lnTo>
                  <a:pt x="0" y="0"/>
                </a:lnTo>
                <a:close/>
              </a:path>
            </a:pathLst>
          </a:custGeom>
          <a:blipFill>
            <a:blip r:embed="rId7"/>
            <a:stretch>
              <a:fillRect l="0" t="0" r="0" b="0"/>
            </a:stretch>
          </a:blipFill>
        </p:spPr>
      </p:sp>
      <p:sp>
        <p:nvSpPr>
          <p:cNvPr name="Freeform 12" id="12"/>
          <p:cNvSpPr/>
          <p:nvPr/>
        </p:nvSpPr>
        <p:spPr>
          <a:xfrm flipH="false" flipV="false" rot="0">
            <a:off x="6424378" y="6032532"/>
            <a:ext cx="5143563" cy="3973402"/>
          </a:xfrm>
          <a:custGeom>
            <a:avLst/>
            <a:gdLst/>
            <a:ahLst/>
            <a:cxnLst/>
            <a:rect r="r" b="b" t="t" l="l"/>
            <a:pathLst>
              <a:path h="3973402" w="5143563">
                <a:moveTo>
                  <a:pt x="0" y="0"/>
                </a:moveTo>
                <a:lnTo>
                  <a:pt x="5143563" y="0"/>
                </a:lnTo>
                <a:lnTo>
                  <a:pt x="5143563" y="3973402"/>
                </a:lnTo>
                <a:lnTo>
                  <a:pt x="0" y="3973402"/>
                </a:lnTo>
                <a:lnTo>
                  <a:pt x="0" y="0"/>
                </a:lnTo>
                <a:close/>
              </a:path>
            </a:pathLst>
          </a:custGeom>
          <a:blipFill>
            <a:blip r:embed="rId8"/>
            <a:stretch>
              <a:fillRect l="0" t="0" r="0" b="0"/>
            </a:stretch>
          </a:blipFill>
        </p:spPr>
      </p:sp>
      <p:sp>
        <p:nvSpPr>
          <p:cNvPr name="TextBox 13" id="13"/>
          <p:cNvSpPr txBox="true"/>
          <p:nvPr/>
        </p:nvSpPr>
        <p:spPr>
          <a:xfrm rot="0">
            <a:off x="0" y="1318163"/>
            <a:ext cx="18288000"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Karena datanya tidak terdistribusi normal maka kita akan menggunakan metode IQR untuk mendeteksi outliers.</a:t>
            </a:r>
          </a:p>
        </p:txBody>
      </p:sp>
      <p:sp>
        <p:nvSpPr>
          <p:cNvPr name="TextBox 14" id="14"/>
          <p:cNvSpPr txBox="true"/>
          <p:nvPr/>
        </p:nvSpPr>
        <p:spPr>
          <a:xfrm rot="0">
            <a:off x="11752739" y="2791315"/>
            <a:ext cx="6396663" cy="6682740"/>
          </a:xfrm>
          <a:prstGeom prst="rect">
            <a:avLst/>
          </a:prstGeom>
        </p:spPr>
        <p:txBody>
          <a:bodyPr anchor="t" rtlCol="false" tIns="0" lIns="0" bIns="0" rIns="0">
            <a:spAutoFit/>
          </a:bodyPr>
          <a:lstStyle/>
          <a:p>
            <a:pPr algn="l">
              <a:lnSpc>
                <a:spcPts val="3359"/>
              </a:lnSpc>
            </a:pPr>
            <a:r>
              <a:rPr lang="en-US" sz="2400">
                <a:solidFill>
                  <a:srgbClr val="000000"/>
                </a:solidFill>
                <a:latin typeface="Canva Sans"/>
                <a:ea typeface="Canva Sans"/>
                <a:cs typeface="Canva Sans"/>
                <a:sym typeface="Canva Sans"/>
              </a:rPr>
              <a:t>Ber</a:t>
            </a:r>
            <a:r>
              <a:rPr lang="en-US" sz="2400">
                <a:solidFill>
                  <a:srgbClr val="000000"/>
                </a:solidFill>
                <a:latin typeface="Canva Sans"/>
                <a:ea typeface="Canva Sans"/>
                <a:cs typeface="Canva Sans"/>
                <a:sym typeface="Canva Sans"/>
              </a:rPr>
              <a:t>dasarkan apa yang sudah kita deteksi mengenai outliers, maka kita akan mengambil langkah dengan menghapus outliers dengan nilai yang ekstrem saja. Berikut yang akan kita lakukan :</a:t>
            </a:r>
          </a:p>
          <a:p>
            <a:pPr algn="l">
              <a:lnSpc>
                <a:spcPts val="3359"/>
              </a:lnSpc>
            </a:pP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Kolom year : Hapus tahun dibawah 1970, yaitu 1963, 1964, dan 1965.</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Kolom engine_size : nilai outliers akan kita pertahankan.</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Kolom Mileage : Hapus Mileage diatas 5000000 yaitu 9999999 dan 20000000</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Kolom Price : Hapus price diatas 650000</a:t>
            </a:r>
          </a:p>
          <a:p>
            <a:pPr algn="l">
              <a:lnSpc>
                <a:spcPts val="335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132381" y="1777194"/>
            <a:ext cx="14023238" cy="680881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FEATURE SELECTION </a:t>
            </a:r>
          </a:p>
          <a:p>
            <a:pPr algn="ctr">
              <a:lnSpc>
                <a:spcPts val="10386"/>
              </a:lnSpc>
            </a:pPr>
            <a:r>
              <a:rPr lang="en-US" sz="10707" spc="1049">
                <a:solidFill>
                  <a:srgbClr val="FFFFFF"/>
                </a:solidFill>
                <a:latin typeface="Codec Pro ExtraBold"/>
                <a:ea typeface="Codec Pro ExtraBold"/>
                <a:cs typeface="Codec Pro ExtraBold"/>
                <a:sym typeface="Codec Pro ExtraBold"/>
              </a:rPr>
              <a:t>&amp; </a:t>
            </a:r>
          </a:p>
          <a:p>
            <a:pPr algn="ctr">
              <a:lnSpc>
                <a:spcPts val="10386"/>
              </a:lnSpc>
            </a:pPr>
            <a:r>
              <a:rPr lang="en-US" sz="10707" spc="1049">
                <a:solidFill>
                  <a:srgbClr val="FFFFFF"/>
                </a:solidFill>
                <a:latin typeface="Codec Pro ExtraBold"/>
                <a:ea typeface="Codec Pro ExtraBold"/>
                <a:cs typeface="Codec Pro ExtraBold"/>
                <a:sym typeface="Codec Pro ExtraBold"/>
              </a:rPr>
              <a:t>FEATURE ENGINEERING</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Selection</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438895" y="1925103"/>
            <a:ext cx="17410211" cy="7940040"/>
          </a:xfrm>
          <a:prstGeom prst="rect">
            <a:avLst/>
          </a:prstGeom>
        </p:spPr>
        <p:txBody>
          <a:bodyPr anchor="t" rtlCol="false" tIns="0" lIns="0" bIns="0" rIns="0">
            <a:spAutoFit/>
          </a:bodyPr>
          <a:lstStyle/>
          <a:p>
            <a:pPr algn="l">
              <a:lnSpc>
                <a:spcPts val="3359"/>
              </a:lnSpc>
            </a:pPr>
            <a:r>
              <a:rPr lang="en-US" sz="2400">
                <a:solidFill>
                  <a:srgbClr val="000000"/>
                </a:solidFill>
                <a:latin typeface="Canva Sans"/>
                <a:ea typeface="Canva Sans"/>
                <a:cs typeface="Canva Sans"/>
                <a:sym typeface="Canva Sans"/>
              </a:rPr>
              <a:t>Mengapa diper</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ukan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Fe</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tu</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e S</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lec</a:t>
            </a:r>
            <a:r>
              <a:rPr lang="en-US" sz="2400">
                <a:solidFill>
                  <a:srgbClr val="000000"/>
                </a:solidFill>
                <a:latin typeface="Canva Sans"/>
                <a:ea typeface="Canva Sans"/>
                <a:cs typeface="Canva Sans"/>
                <a:sym typeface="Canva Sans"/>
              </a:rPr>
              <a:t>ti</a:t>
            </a:r>
            <a:r>
              <a:rPr lang="en-US" sz="2400">
                <a:solidFill>
                  <a:srgbClr val="000000"/>
                </a:solidFill>
                <a:latin typeface="Canva Sans"/>
                <a:ea typeface="Canva Sans"/>
                <a:cs typeface="Canva Sans"/>
                <a:sym typeface="Canva Sans"/>
              </a:rPr>
              <a:t>on?</a:t>
            </a:r>
          </a:p>
          <a:p>
            <a:pPr algn="l">
              <a:lnSpc>
                <a:spcPts val="3359"/>
              </a:lnSpc>
            </a:pPr>
            <a:r>
              <a:rPr lang="en-US" sz="2400">
                <a:solidFill>
                  <a:srgbClr val="000000"/>
                </a:solidFill>
                <a:latin typeface="Canva Sans"/>
                <a:ea typeface="Canva Sans"/>
                <a:cs typeface="Canva Sans"/>
                <a:sym typeface="Canva Sans"/>
              </a:rPr>
              <a:t>Un</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uk</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men</a:t>
            </a:r>
            <a:r>
              <a:rPr lang="en-US" sz="2400">
                <a:solidFill>
                  <a:srgbClr val="000000"/>
                </a:solidFill>
                <a:latin typeface="Canva Sans"/>
                <a:ea typeface="Canva Sans"/>
                <a:cs typeface="Canva Sans"/>
                <a:sym typeface="Canva Sans"/>
              </a:rPr>
              <a:t>dapa</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kan </a:t>
            </a:r>
            <a:r>
              <a:rPr lang="en-US" sz="2400">
                <a:solidFill>
                  <a:srgbClr val="000000"/>
                </a:solidFill>
                <a:latin typeface="Canva Sans"/>
                <a:ea typeface="Canva Sans"/>
                <a:cs typeface="Canva Sans"/>
                <a:sym typeface="Canva Sans"/>
              </a:rPr>
              <a:t>has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pr</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ik</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i </a:t>
            </a:r>
            <a:r>
              <a:rPr lang="en-US" sz="2400">
                <a:solidFill>
                  <a:srgbClr val="000000"/>
                </a:solidFill>
                <a:latin typeface="Canva Sans"/>
                <a:ea typeface="Canva Sans"/>
                <a:cs typeface="Canva Sans"/>
                <a:sym typeface="Canva Sans"/>
              </a:rPr>
              <a:t>ya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g </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eb</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baik</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k</a:t>
            </a:r>
            <a:r>
              <a:rPr lang="en-US" sz="2400">
                <a:solidFill>
                  <a:srgbClr val="000000"/>
                </a:solidFill>
                <a:latin typeface="Canva Sans"/>
                <a:ea typeface="Canva Sans"/>
                <a:cs typeface="Canva Sans"/>
                <a:sym typeface="Canva Sans"/>
              </a:rPr>
              <a:t>ita </a:t>
            </a:r>
            <a:r>
              <a:rPr lang="en-US" sz="2400">
                <a:solidFill>
                  <a:srgbClr val="000000"/>
                </a:solidFill>
                <a:latin typeface="Canva Sans"/>
                <a:ea typeface="Canva Sans"/>
                <a:cs typeface="Canva Sans"/>
                <a:sym typeface="Canva Sans"/>
              </a:rPr>
              <a:t>pe</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lu</a:t>
            </a:r>
            <a:r>
              <a:rPr lang="en-US" sz="2400">
                <a:solidFill>
                  <a:srgbClr val="000000"/>
                </a:solidFill>
                <a:latin typeface="Canva Sans"/>
                <a:ea typeface="Canva Sans"/>
                <a:cs typeface="Canva Sans"/>
                <a:sym typeface="Canva Sans"/>
              </a:rPr>
              <a:t> m</a:t>
            </a:r>
            <a:r>
              <a:rPr lang="en-US" sz="2400">
                <a:solidFill>
                  <a:srgbClr val="000000"/>
                </a:solidFill>
                <a:latin typeface="Canva Sans"/>
                <a:ea typeface="Canva Sans"/>
                <a:cs typeface="Canva Sans"/>
                <a:sym typeface="Canva Sans"/>
              </a:rPr>
              <a:t>em</a:t>
            </a:r>
            <a:r>
              <a:rPr lang="en-US" sz="2400">
                <a:solidFill>
                  <a:srgbClr val="000000"/>
                </a:solidFill>
                <a:latin typeface="Canva Sans"/>
                <a:ea typeface="Canva Sans"/>
                <a:cs typeface="Canva Sans"/>
                <a:sym typeface="Canva Sans"/>
              </a:rPr>
              <a:t>ilih fit</a:t>
            </a:r>
            <a:r>
              <a:rPr lang="en-US" sz="2400">
                <a:solidFill>
                  <a:srgbClr val="000000"/>
                </a:solidFill>
                <a:latin typeface="Canva Sans"/>
                <a:ea typeface="Canva Sans"/>
                <a:cs typeface="Canva Sans"/>
                <a:sym typeface="Canva Sans"/>
              </a:rPr>
              <a:t>u</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a:t>
            </a:r>
            <a:r>
              <a:rPr lang="en-US" sz="2400">
                <a:solidFill>
                  <a:srgbClr val="000000"/>
                </a:solidFill>
                <a:latin typeface="Canva Sans"/>
                <a:ea typeface="Canva Sans"/>
                <a:cs typeface="Canva Sans"/>
                <a:sym typeface="Canva Sans"/>
              </a:rPr>
              <a:t>kolom </a:t>
            </a:r>
            <a:r>
              <a:rPr lang="en-US" sz="2400">
                <a:solidFill>
                  <a:srgbClr val="000000"/>
                </a:solidFill>
                <a:latin typeface="Canva Sans"/>
                <a:ea typeface="Canva Sans"/>
                <a:cs typeface="Canva Sans"/>
                <a:sym typeface="Canva Sans"/>
              </a:rPr>
              <a:t>yan</a:t>
            </a:r>
            <a:r>
              <a:rPr lang="en-US" sz="2400">
                <a:solidFill>
                  <a:srgbClr val="000000"/>
                </a:solidFill>
                <a:latin typeface="Canva Sans"/>
                <a:ea typeface="Canva Sans"/>
                <a:cs typeface="Canva Sans"/>
                <a:sym typeface="Canva Sans"/>
              </a:rPr>
              <a:t>g</a:t>
            </a:r>
            <a:r>
              <a:rPr lang="en-US" sz="2400">
                <a:solidFill>
                  <a:srgbClr val="000000"/>
                </a:solidFill>
                <a:latin typeface="Canva Sans"/>
                <a:ea typeface="Canva Sans"/>
                <a:cs typeface="Canva Sans"/>
                <a:sym typeface="Canva Sans"/>
              </a:rPr>
              <a:t> pen</a:t>
            </a:r>
            <a:r>
              <a:rPr lang="en-US" sz="2400">
                <a:solidFill>
                  <a:srgbClr val="000000"/>
                </a:solidFill>
                <a:latin typeface="Canva Sans"/>
                <a:ea typeface="Canva Sans"/>
                <a:cs typeface="Canva Sans"/>
                <a:sym typeface="Canva Sans"/>
              </a:rPr>
              <a:t>ti</a:t>
            </a:r>
            <a:r>
              <a:rPr lang="en-US" sz="2400">
                <a:solidFill>
                  <a:srgbClr val="000000"/>
                </a:solidFill>
                <a:latin typeface="Canva Sans"/>
                <a:ea typeface="Canva Sans"/>
                <a:cs typeface="Canva Sans"/>
                <a:sym typeface="Canva Sans"/>
              </a:rPr>
              <a:t>ng d</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 re</a:t>
            </a:r>
            <a:r>
              <a:rPr lang="en-US" sz="2400">
                <a:solidFill>
                  <a:srgbClr val="000000"/>
                </a:solidFill>
                <a:latin typeface="Canva Sans"/>
                <a:ea typeface="Canva Sans"/>
                <a:cs typeface="Canva Sans"/>
                <a:sym typeface="Canva Sans"/>
              </a:rPr>
              <a:t>le</a:t>
            </a:r>
            <a:r>
              <a:rPr lang="en-US" sz="2400">
                <a:solidFill>
                  <a:srgbClr val="000000"/>
                </a:solidFill>
                <a:latin typeface="Canva Sans"/>
                <a:ea typeface="Canva Sans"/>
                <a:cs typeface="Canva Sans"/>
                <a:sym typeface="Canva Sans"/>
              </a:rPr>
              <a:t>v</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B</a:t>
            </a:r>
            <a:r>
              <a:rPr lang="en-US" sz="2400">
                <a:solidFill>
                  <a:srgbClr val="000000"/>
                </a:solidFill>
                <a:latin typeface="Canva Sans"/>
                <a:ea typeface="Canva Sans"/>
                <a:cs typeface="Canva Sans"/>
                <a:sym typeface="Canva Sans"/>
              </a:rPr>
              <a:t>er</a:t>
            </a:r>
            <a:r>
              <a:rPr lang="en-US" sz="2400">
                <a:solidFill>
                  <a:srgbClr val="000000"/>
                </a:solidFill>
                <a:latin typeface="Canva Sans"/>
                <a:ea typeface="Canva Sans"/>
                <a:cs typeface="Canva Sans"/>
                <a:sym typeface="Canva Sans"/>
              </a:rPr>
              <a:t>ik</a:t>
            </a:r>
            <a:r>
              <a:rPr lang="en-US" sz="2400">
                <a:solidFill>
                  <a:srgbClr val="000000"/>
                </a:solidFill>
                <a:latin typeface="Canva Sans"/>
                <a:ea typeface="Canva Sans"/>
                <a:cs typeface="Canva Sans"/>
                <a:sym typeface="Canva Sans"/>
              </a:rPr>
              <a:t>ut a</a:t>
            </a:r>
            <a:r>
              <a:rPr lang="en-US" sz="2400">
                <a:solidFill>
                  <a:srgbClr val="000000"/>
                </a:solidFill>
                <a:latin typeface="Canva Sans"/>
                <a:ea typeface="Canva Sans"/>
                <a:cs typeface="Canva Sans"/>
                <a:sym typeface="Canva Sans"/>
              </a:rPr>
              <a:t>la</a:t>
            </a:r>
            <a:r>
              <a:rPr lang="en-US" sz="2400">
                <a:solidFill>
                  <a:srgbClr val="000000"/>
                </a:solidFill>
                <a:latin typeface="Canva Sans"/>
                <a:ea typeface="Canva Sans"/>
                <a:cs typeface="Canva Sans"/>
                <a:sym typeface="Canva Sans"/>
              </a:rPr>
              <a:t>sa</a:t>
            </a:r>
            <a:r>
              <a:rPr lang="en-US" sz="2400">
                <a:solidFill>
                  <a:srgbClr val="000000"/>
                </a:solidFill>
                <a:latin typeface="Canva Sans"/>
                <a:ea typeface="Canva Sans"/>
                <a:cs typeface="Canva Sans"/>
                <a:sym typeface="Canva Sans"/>
              </a:rPr>
              <a:t>nny</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a:t>
            </a: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Men</a:t>
            </a:r>
            <a:r>
              <a:rPr lang="en-US" sz="2400">
                <a:solidFill>
                  <a:srgbClr val="000000"/>
                </a:solidFill>
                <a:latin typeface="Canva Sans"/>
                <a:ea typeface="Canva Sans"/>
                <a:cs typeface="Canva Sans"/>
                <a:sym typeface="Canva Sans"/>
              </a:rPr>
              <a:t>gu</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gi</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Ov</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rfitting:</a:t>
            </a:r>
          </a:p>
          <a:p>
            <a:pPr algn="l">
              <a:lnSpc>
                <a:spcPts val="3359"/>
              </a:lnSpc>
            </a:pPr>
            <a:r>
              <a:rPr lang="en-US" sz="2400">
                <a:solidFill>
                  <a:srgbClr val="000000"/>
                </a:solidFill>
                <a:latin typeface="Canva Sans"/>
                <a:ea typeface="Canva Sans"/>
                <a:cs typeface="Canva Sans"/>
                <a:sym typeface="Canva Sans"/>
              </a:rPr>
              <a:t>Deng</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m</a:t>
            </a:r>
            <a:r>
              <a:rPr lang="en-US" sz="2400">
                <a:solidFill>
                  <a:srgbClr val="000000"/>
                </a:solidFill>
                <a:latin typeface="Canva Sans"/>
                <a:ea typeface="Canva Sans"/>
                <a:cs typeface="Canva Sans"/>
                <a:sym typeface="Canva Sans"/>
              </a:rPr>
              <a:t>eng</a:t>
            </a:r>
            <a:r>
              <a:rPr lang="en-US" sz="2400">
                <a:solidFill>
                  <a:srgbClr val="000000"/>
                </a:solidFill>
                <a:latin typeface="Canva Sans"/>
                <a:ea typeface="Canva Sans"/>
                <a:cs typeface="Canva Sans"/>
                <a:sym typeface="Canva Sans"/>
              </a:rPr>
              <a:t>el</a:t>
            </a:r>
            <a:r>
              <a:rPr lang="en-US" sz="2400">
                <a:solidFill>
                  <a:srgbClr val="000000"/>
                </a:solidFill>
                <a:latin typeface="Canva Sans"/>
                <a:ea typeface="Canva Sans"/>
                <a:cs typeface="Canva Sans"/>
                <a:sym typeface="Canva Sans"/>
              </a:rPr>
              <a:t>u</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ka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f</a:t>
            </a:r>
            <a:r>
              <a:rPr lang="en-US" sz="2400">
                <a:solidFill>
                  <a:srgbClr val="000000"/>
                </a:solidFill>
                <a:latin typeface="Canva Sans"/>
                <a:ea typeface="Canva Sans"/>
                <a:cs typeface="Canva Sans"/>
                <a:sym typeface="Canva Sans"/>
              </a:rPr>
              <a:t>it</a:t>
            </a:r>
            <a:r>
              <a:rPr lang="en-US" sz="2400">
                <a:solidFill>
                  <a:srgbClr val="000000"/>
                </a:solidFill>
                <a:latin typeface="Canva Sans"/>
                <a:ea typeface="Canva Sans"/>
                <a:cs typeface="Canva Sans"/>
                <a:sym typeface="Canva Sans"/>
              </a:rPr>
              <a:t>ur y</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ng</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tid</a:t>
            </a:r>
            <a:r>
              <a:rPr lang="en-US" sz="2400">
                <a:solidFill>
                  <a:srgbClr val="000000"/>
                </a:solidFill>
                <a:latin typeface="Canva Sans"/>
                <a:ea typeface="Canva Sans"/>
                <a:cs typeface="Canva Sans"/>
                <a:sym typeface="Canva Sans"/>
              </a:rPr>
              <a:t>ak</a:t>
            </a:r>
            <a:r>
              <a:rPr lang="en-US" sz="2400">
                <a:solidFill>
                  <a:srgbClr val="000000"/>
                </a:solidFill>
                <a:latin typeface="Canva Sans"/>
                <a:ea typeface="Canva Sans"/>
                <a:cs typeface="Canva Sans"/>
                <a:sym typeface="Canva Sans"/>
              </a:rPr>
              <a:t> relev</a:t>
            </a:r>
            <a:r>
              <a:rPr lang="en-US" sz="2400">
                <a:solidFill>
                  <a:srgbClr val="000000"/>
                </a:solidFill>
                <a:latin typeface="Canva Sans"/>
                <a:ea typeface="Canva Sans"/>
                <a:cs typeface="Canva Sans"/>
                <a:sym typeface="Canva Sans"/>
              </a:rPr>
              <a:t>an </a:t>
            </a:r>
            <a:r>
              <a:rPr lang="en-US" sz="2400">
                <a:solidFill>
                  <a:srgbClr val="000000"/>
                </a:solidFill>
                <a:latin typeface="Canva Sans"/>
                <a:ea typeface="Canva Sans"/>
                <a:cs typeface="Canva Sans"/>
                <a:sym typeface="Canva Sans"/>
              </a:rPr>
              <a:t>at</a:t>
            </a:r>
            <a:r>
              <a:rPr lang="en-US" sz="2400">
                <a:solidFill>
                  <a:srgbClr val="000000"/>
                </a:solidFill>
                <a:latin typeface="Canva Sans"/>
                <a:ea typeface="Canva Sans"/>
                <a:cs typeface="Canva Sans"/>
                <a:sym typeface="Canva Sans"/>
              </a:rPr>
              <a:t>au b</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ris</a:t>
            </a:r>
            <a:r>
              <a:rPr lang="en-US" sz="2400">
                <a:solidFill>
                  <a:srgbClr val="000000"/>
                </a:solidFill>
                <a:latin typeface="Canva Sans"/>
                <a:ea typeface="Canva Sans"/>
                <a:cs typeface="Canva Sans"/>
                <a:sym typeface="Canva Sans"/>
              </a:rPr>
              <a:t>ik,</a:t>
            </a:r>
            <a:r>
              <a:rPr lang="en-US" sz="2400">
                <a:solidFill>
                  <a:srgbClr val="000000"/>
                </a:solidFill>
                <a:latin typeface="Canva Sans"/>
                <a:ea typeface="Canva Sans"/>
                <a:cs typeface="Canva Sans"/>
                <a:sym typeface="Canva Sans"/>
              </a:rPr>
              <a:t> m</a:t>
            </a:r>
            <a:r>
              <a:rPr lang="en-US" sz="2400">
                <a:solidFill>
                  <a:srgbClr val="000000"/>
                </a:solidFill>
                <a:latin typeface="Canva Sans"/>
                <a:ea typeface="Canva Sans"/>
                <a:cs typeface="Canva Sans"/>
                <a:sym typeface="Canva Sans"/>
              </a:rPr>
              <a:t>od</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l </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enjad</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eb</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ana</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 mengurangi </a:t>
            </a:r>
            <a:r>
              <a:rPr lang="en-US" sz="2400">
                <a:solidFill>
                  <a:srgbClr val="000000"/>
                </a:solidFill>
                <a:latin typeface="Canva Sans"/>
                <a:ea typeface="Canva Sans"/>
                <a:cs typeface="Canva Sans"/>
                <a:sym typeface="Canva Sans"/>
              </a:rPr>
              <a:t>ris</a:t>
            </a:r>
            <a:r>
              <a:rPr lang="en-US" sz="2400">
                <a:solidFill>
                  <a:srgbClr val="000000"/>
                </a:solidFill>
                <a:latin typeface="Canva Sans"/>
                <a:ea typeface="Canva Sans"/>
                <a:cs typeface="Canva Sans"/>
                <a:sym typeface="Canva Sans"/>
              </a:rPr>
              <a:t>iko</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eng</a:t>
            </a:r>
            <a:r>
              <a:rPr lang="en-US" sz="2400">
                <a:solidFill>
                  <a:srgbClr val="000000"/>
                </a:solidFill>
                <a:latin typeface="Canva Sans"/>
                <a:ea typeface="Canva Sans"/>
                <a:cs typeface="Canva Sans"/>
                <a:sym typeface="Canva Sans"/>
              </a:rPr>
              <a:t>haf</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no</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e </a:t>
            </a:r>
            <a:r>
              <a:rPr lang="en-US" sz="2400">
                <a:solidFill>
                  <a:srgbClr val="000000"/>
                </a:solidFill>
                <a:latin typeface="Canva Sans"/>
                <a:ea typeface="Canva Sans"/>
                <a:cs typeface="Canva Sans"/>
                <a:sym typeface="Canva Sans"/>
              </a:rPr>
              <a:t>dalam</a:t>
            </a:r>
            <a:r>
              <a:rPr lang="en-US" sz="2400">
                <a:solidFill>
                  <a:srgbClr val="000000"/>
                </a:solidFill>
                <a:latin typeface="Canva Sans"/>
                <a:ea typeface="Canva Sans"/>
                <a:cs typeface="Canva Sans"/>
                <a:sym typeface="Canva Sans"/>
              </a:rPr>
              <a:t> data</a:t>
            </a:r>
            <a:r>
              <a:rPr lang="en-US" sz="2400">
                <a:solidFill>
                  <a:srgbClr val="000000"/>
                </a:solidFill>
                <a:latin typeface="Canva Sans"/>
                <a:ea typeface="Canva Sans"/>
                <a:cs typeface="Canva Sans"/>
                <a:sym typeface="Canva Sans"/>
              </a:rPr>
              <a:t>.</a:t>
            </a:r>
          </a:p>
          <a:p>
            <a:pPr algn="l">
              <a:lnSpc>
                <a:spcPts val="3359"/>
              </a:lnSpc>
            </a:pP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Men</a:t>
            </a:r>
            <a:r>
              <a:rPr lang="en-US" sz="2400">
                <a:solidFill>
                  <a:srgbClr val="000000"/>
                </a:solidFill>
                <a:latin typeface="Canva Sans"/>
                <a:ea typeface="Canva Sans"/>
                <a:cs typeface="Canva Sans"/>
                <a:sym typeface="Canva Sans"/>
              </a:rPr>
              <a:t>in</a:t>
            </a:r>
            <a:r>
              <a:rPr lang="en-US" sz="2400">
                <a:solidFill>
                  <a:srgbClr val="000000"/>
                </a:solidFill>
                <a:latin typeface="Canva Sans"/>
                <a:ea typeface="Canva Sans"/>
                <a:cs typeface="Canva Sans"/>
                <a:sym typeface="Canva Sans"/>
              </a:rPr>
              <a:t>gk</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k</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rpre</a:t>
            </a:r>
            <a:r>
              <a:rPr lang="en-US" sz="2400">
                <a:solidFill>
                  <a:srgbClr val="000000"/>
                </a:solidFill>
                <a:latin typeface="Canva Sans"/>
                <a:ea typeface="Canva Sans"/>
                <a:cs typeface="Canva Sans"/>
                <a:sym typeface="Canva Sans"/>
              </a:rPr>
              <a:t>tab</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it</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s:</a:t>
            </a:r>
          </a:p>
          <a:p>
            <a:pPr algn="l">
              <a:lnSpc>
                <a:spcPts val="3359"/>
              </a:lnSpc>
            </a:pP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emili</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f</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tur-f</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tu</a:t>
            </a:r>
            <a:r>
              <a:rPr lang="en-US" sz="2400">
                <a:solidFill>
                  <a:srgbClr val="000000"/>
                </a:solidFill>
                <a:latin typeface="Canva Sans"/>
                <a:ea typeface="Canva Sans"/>
                <a:cs typeface="Canva Sans"/>
                <a:sym typeface="Canva Sans"/>
              </a:rPr>
              <a:t>r </a:t>
            </a:r>
            <a:r>
              <a:rPr lang="en-US" sz="2400">
                <a:solidFill>
                  <a:srgbClr val="000000"/>
                </a:solidFill>
                <a:latin typeface="Canva Sans"/>
                <a:ea typeface="Canva Sans"/>
                <a:cs typeface="Canva Sans"/>
                <a:sym typeface="Canva Sans"/>
              </a:rPr>
              <a:t>ut</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a mem</a:t>
            </a:r>
            <a:r>
              <a:rPr lang="en-US" sz="2400">
                <a:solidFill>
                  <a:srgbClr val="000000"/>
                </a:solidFill>
                <a:latin typeface="Canva Sans"/>
                <a:ea typeface="Canva Sans"/>
                <a:cs typeface="Canva Sans"/>
                <a:sym typeface="Canva Sans"/>
              </a:rPr>
              <a:t>bantu </a:t>
            </a:r>
            <a:r>
              <a:rPr lang="en-US" sz="2400">
                <a:solidFill>
                  <a:srgbClr val="000000"/>
                </a:solidFill>
                <a:latin typeface="Canva Sans"/>
                <a:ea typeface="Canva Sans"/>
                <a:cs typeface="Canva Sans"/>
                <a:sym typeface="Canva Sans"/>
              </a:rPr>
              <a:t>ki</a:t>
            </a:r>
            <a:r>
              <a:rPr lang="en-US" sz="2400">
                <a:solidFill>
                  <a:srgbClr val="000000"/>
                </a:solidFill>
                <a:latin typeface="Canva Sans"/>
                <a:ea typeface="Canva Sans"/>
                <a:cs typeface="Canva Sans"/>
                <a:sym typeface="Canva Sans"/>
              </a:rPr>
              <a:t>ta</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ema</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ami </a:t>
            </a:r>
            <a:r>
              <a:rPr lang="en-US" sz="2400">
                <a:solidFill>
                  <a:srgbClr val="000000"/>
                </a:solidFill>
                <a:latin typeface="Canva Sans"/>
                <a:ea typeface="Canva Sans"/>
                <a:cs typeface="Canva Sans"/>
                <a:sym typeface="Canva Sans"/>
              </a:rPr>
              <a:t>f</a:t>
            </a:r>
            <a:r>
              <a:rPr lang="en-US" sz="2400">
                <a:solidFill>
                  <a:srgbClr val="000000"/>
                </a:solidFill>
                <a:latin typeface="Canva Sans"/>
                <a:ea typeface="Canva Sans"/>
                <a:cs typeface="Canva Sans"/>
                <a:sym typeface="Canva Sans"/>
              </a:rPr>
              <a:t>akt</a:t>
            </a:r>
            <a:r>
              <a:rPr lang="en-US" sz="2400">
                <a:solidFill>
                  <a:srgbClr val="000000"/>
                </a:solidFill>
                <a:latin typeface="Canva Sans"/>
                <a:ea typeface="Canva Sans"/>
                <a:cs typeface="Canva Sans"/>
                <a:sym typeface="Canva Sans"/>
              </a:rPr>
              <a:t>or-f</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ktor</a:t>
            </a:r>
            <a:r>
              <a:rPr lang="en-US" sz="2400">
                <a:solidFill>
                  <a:srgbClr val="000000"/>
                </a:solidFill>
                <a:latin typeface="Canva Sans"/>
                <a:ea typeface="Canva Sans"/>
                <a:cs typeface="Canva Sans"/>
                <a:sym typeface="Canva Sans"/>
              </a:rPr>
              <a:t> k</a:t>
            </a:r>
            <a:r>
              <a:rPr lang="en-US" sz="2400">
                <a:solidFill>
                  <a:srgbClr val="000000"/>
                </a:solidFill>
                <a:latin typeface="Canva Sans"/>
                <a:ea typeface="Canva Sans"/>
                <a:cs typeface="Canva Sans"/>
                <a:sym typeface="Canva Sans"/>
              </a:rPr>
              <a:t>unci y</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g</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p</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g</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ruh</a:t>
            </a:r>
            <a:r>
              <a:rPr lang="en-US" sz="2400">
                <a:solidFill>
                  <a:srgbClr val="000000"/>
                </a:solidFill>
                <a:latin typeface="Canva Sans"/>
                <a:ea typeface="Canva Sans"/>
                <a:cs typeface="Canva Sans"/>
                <a:sym typeface="Canva Sans"/>
              </a:rPr>
              <a:t>i </a:t>
            </a:r>
            <a:r>
              <a:rPr lang="en-US" sz="2400">
                <a:solidFill>
                  <a:srgbClr val="000000"/>
                </a:solidFill>
                <a:latin typeface="Canva Sans"/>
                <a:ea typeface="Canva Sans"/>
                <a:cs typeface="Canva Sans"/>
                <a:sym typeface="Canva Sans"/>
              </a:rPr>
              <a:t>h</a:t>
            </a:r>
            <a:r>
              <a:rPr lang="en-US" sz="2400">
                <a:solidFill>
                  <a:srgbClr val="000000"/>
                </a:solidFill>
                <a:latin typeface="Canva Sans"/>
                <a:ea typeface="Canva Sans"/>
                <a:cs typeface="Canva Sans"/>
                <a:sym typeface="Canva Sans"/>
              </a:rPr>
              <a:t>arg</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hi</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g</a:t>
            </a:r>
            <a:r>
              <a:rPr lang="en-US" sz="2400">
                <a:solidFill>
                  <a:srgbClr val="000000"/>
                </a:solidFill>
                <a:latin typeface="Canva Sans"/>
                <a:ea typeface="Canva Sans"/>
                <a:cs typeface="Canva Sans"/>
                <a:sym typeface="Canva Sans"/>
              </a:rPr>
              <a:t>ga me</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u</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ahk</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 </a:t>
            </a:r>
            <a:r>
              <a:rPr lang="en-US" sz="2400">
                <a:solidFill>
                  <a:srgbClr val="000000"/>
                </a:solidFill>
                <a:latin typeface="Canva Sans"/>
                <a:ea typeface="Canva Sans"/>
                <a:cs typeface="Canva Sans"/>
                <a:sym typeface="Canva Sans"/>
              </a:rPr>
              <a:t>p</a:t>
            </a:r>
            <a:r>
              <a:rPr lang="en-US" sz="2400">
                <a:solidFill>
                  <a:srgbClr val="000000"/>
                </a:solidFill>
                <a:latin typeface="Canva Sans"/>
                <a:ea typeface="Canva Sans"/>
                <a:cs typeface="Canva Sans"/>
                <a:sym typeface="Canva Sans"/>
              </a:rPr>
              <a:t>enj</a:t>
            </a:r>
            <a:r>
              <a:rPr lang="en-US" sz="2400">
                <a:solidFill>
                  <a:srgbClr val="000000"/>
                </a:solidFill>
                <a:latin typeface="Canva Sans"/>
                <a:ea typeface="Canva Sans"/>
                <a:cs typeface="Canva Sans"/>
                <a:sym typeface="Canva Sans"/>
              </a:rPr>
              <a:t>elas</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 has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o</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kep</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 p</a:t>
            </a:r>
            <a:r>
              <a:rPr lang="en-US" sz="2400">
                <a:solidFill>
                  <a:srgbClr val="000000"/>
                </a:solidFill>
                <a:latin typeface="Canva Sans"/>
                <a:ea typeface="Canva Sans"/>
                <a:cs typeface="Canva Sans"/>
                <a:sym typeface="Canva Sans"/>
              </a:rPr>
              <a:t>ih</a:t>
            </a:r>
            <a:r>
              <a:rPr lang="en-US" sz="2400">
                <a:solidFill>
                  <a:srgbClr val="000000"/>
                </a:solidFill>
                <a:latin typeface="Canva Sans"/>
                <a:ea typeface="Canva Sans"/>
                <a:cs typeface="Canva Sans"/>
                <a:sym typeface="Canva Sans"/>
              </a:rPr>
              <a:t>ak</a:t>
            </a:r>
            <a:r>
              <a:rPr lang="en-US" sz="2400">
                <a:solidFill>
                  <a:srgbClr val="000000"/>
                </a:solidFill>
                <a:latin typeface="Canva Sans"/>
                <a:ea typeface="Canva Sans"/>
                <a:cs typeface="Canva Sans"/>
                <a:sym typeface="Canva Sans"/>
              </a:rPr>
              <a:t> ter</a:t>
            </a:r>
            <a:r>
              <a:rPr lang="en-US" sz="2400">
                <a:solidFill>
                  <a:srgbClr val="000000"/>
                </a:solidFill>
                <a:latin typeface="Canva Sans"/>
                <a:ea typeface="Canva Sans"/>
                <a:cs typeface="Canva Sans"/>
                <a:sym typeface="Canva Sans"/>
              </a:rPr>
              <a:t>k</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a:t>
            </a:r>
          </a:p>
          <a:p>
            <a:pPr algn="l">
              <a:lnSpc>
                <a:spcPts val="3359"/>
              </a:lnSpc>
            </a:pP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Me</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ghe</a:t>
            </a:r>
            <a:r>
              <a:rPr lang="en-US" sz="2400">
                <a:solidFill>
                  <a:srgbClr val="000000"/>
                </a:solidFill>
                <a:latin typeface="Canva Sans"/>
                <a:ea typeface="Canva Sans"/>
                <a:cs typeface="Canva Sans"/>
                <a:sym typeface="Canva Sans"/>
              </a:rPr>
              <a:t>ma</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W</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k</a:t>
            </a:r>
            <a:r>
              <a:rPr lang="en-US" sz="2400">
                <a:solidFill>
                  <a:srgbClr val="000000"/>
                </a:solidFill>
                <a:latin typeface="Canva Sans"/>
                <a:ea typeface="Canva Sans"/>
                <a:cs typeface="Canva Sans"/>
                <a:sym typeface="Canva Sans"/>
              </a:rPr>
              <a:t>tu </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an </a:t>
            </a:r>
            <a:r>
              <a:rPr lang="en-US" sz="2400">
                <a:solidFill>
                  <a:srgbClr val="000000"/>
                </a:solidFill>
                <a:latin typeface="Canva Sans"/>
                <a:ea typeface="Canva Sans"/>
                <a:cs typeface="Canva Sans"/>
                <a:sym typeface="Canva Sans"/>
              </a:rPr>
              <a:t>Sumb</a:t>
            </a:r>
            <a:r>
              <a:rPr lang="en-US" sz="2400">
                <a:solidFill>
                  <a:srgbClr val="000000"/>
                </a:solidFill>
                <a:latin typeface="Canva Sans"/>
                <a:ea typeface="Canva Sans"/>
                <a:cs typeface="Canva Sans"/>
                <a:sym typeface="Canva Sans"/>
              </a:rPr>
              <a:t>er </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y</a:t>
            </a:r>
            <a:r>
              <a:rPr lang="en-US" sz="2400">
                <a:solidFill>
                  <a:srgbClr val="000000"/>
                </a:solidFill>
                <a:latin typeface="Canva Sans"/>
                <a:ea typeface="Canva Sans"/>
                <a:cs typeface="Canva Sans"/>
                <a:sym typeface="Canva Sans"/>
              </a:rPr>
              <a:t>a </a:t>
            </a:r>
            <a:r>
              <a:rPr lang="en-US" sz="2400">
                <a:solidFill>
                  <a:srgbClr val="000000"/>
                </a:solidFill>
                <a:latin typeface="Canva Sans"/>
                <a:ea typeface="Canva Sans"/>
                <a:cs typeface="Canva Sans"/>
                <a:sym typeface="Canva Sans"/>
              </a:rPr>
              <a:t>K</a:t>
            </a:r>
            <a:r>
              <a:rPr lang="en-US" sz="2400">
                <a:solidFill>
                  <a:srgbClr val="000000"/>
                </a:solidFill>
                <a:latin typeface="Canva Sans"/>
                <a:ea typeface="Canva Sans"/>
                <a:cs typeface="Canva Sans"/>
                <a:sym typeface="Canva Sans"/>
              </a:rPr>
              <a:t>o</a:t>
            </a:r>
            <a:r>
              <a:rPr lang="en-US" sz="2400">
                <a:solidFill>
                  <a:srgbClr val="000000"/>
                </a:solidFill>
                <a:latin typeface="Canva Sans"/>
                <a:ea typeface="Canva Sans"/>
                <a:cs typeface="Canva Sans"/>
                <a:sym typeface="Canva Sans"/>
              </a:rPr>
              <a:t>mputas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a:t>
            </a:r>
          </a:p>
          <a:p>
            <a:pPr algn="l">
              <a:lnSpc>
                <a:spcPts val="3359"/>
              </a:lnSpc>
            </a:pP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ki</a:t>
            </a:r>
            <a:r>
              <a:rPr lang="en-US" sz="2400">
                <a:solidFill>
                  <a:srgbClr val="000000"/>
                </a:solidFill>
                <a:latin typeface="Canva Sans"/>
                <a:ea typeface="Canva Sans"/>
                <a:cs typeface="Canva Sans"/>
                <a:sym typeface="Canva Sans"/>
              </a:rPr>
              <a:t>n </a:t>
            </a:r>
            <a:r>
              <a:rPr lang="en-US" sz="2400">
                <a:solidFill>
                  <a:srgbClr val="000000"/>
                </a:solidFill>
                <a:latin typeface="Canva Sans"/>
                <a:ea typeface="Canva Sans"/>
                <a:cs typeface="Canva Sans"/>
                <a:sym typeface="Canva Sans"/>
              </a:rPr>
              <a:t>sedikit</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fitur</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y</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ng</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gu</a:t>
            </a:r>
            <a:r>
              <a:rPr lang="en-US" sz="2400">
                <a:solidFill>
                  <a:srgbClr val="000000"/>
                </a:solidFill>
                <a:latin typeface="Canva Sans"/>
                <a:ea typeface="Canva Sans"/>
                <a:cs typeface="Canva Sans"/>
                <a:sym typeface="Canva Sans"/>
              </a:rPr>
              <a:t>nakan</a:t>
            </a:r>
            <a:r>
              <a:rPr lang="en-US" sz="2400">
                <a:solidFill>
                  <a:srgbClr val="000000"/>
                </a:solidFill>
                <a:latin typeface="Canva Sans"/>
                <a:ea typeface="Canva Sans"/>
                <a:cs typeface="Canva Sans"/>
                <a:sym typeface="Canva Sans"/>
              </a:rPr>
              <a:t>,</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sema</a:t>
            </a:r>
            <a:r>
              <a:rPr lang="en-US" sz="2400">
                <a:solidFill>
                  <a:srgbClr val="000000"/>
                </a:solidFill>
                <a:latin typeface="Canva Sans"/>
                <a:ea typeface="Canva Sans"/>
                <a:cs typeface="Canva Sans"/>
                <a:sym typeface="Canva Sans"/>
              </a:rPr>
              <a:t>ki</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ce</a:t>
            </a:r>
            <a:r>
              <a:rPr lang="en-US" sz="2400">
                <a:solidFill>
                  <a:srgbClr val="000000"/>
                </a:solidFill>
                <a:latin typeface="Canva Sans"/>
                <a:ea typeface="Canva Sans"/>
                <a:cs typeface="Canva Sans"/>
                <a:sym typeface="Canva Sans"/>
              </a:rPr>
              <a:t>pa</a:t>
            </a:r>
            <a:r>
              <a:rPr lang="en-US" sz="2400">
                <a:solidFill>
                  <a:srgbClr val="000000"/>
                </a:solidFill>
                <a:latin typeface="Canva Sans"/>
                <a:ea typeface="Canva Sans"/>
                <a:cs typeface="Canva Sans"/>
                <a:sym typeface="Canva Sans"/>
              </a:rPr>
              <a:t>t p</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os</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pel</a:t>
            </a:r>
            <a:r>
              <a:rPr lang="en-US" sz="2400">
                <a:solidFill>
                  <a:srgbClr val="000000"/>
                </a:solidFill>
                <a:latin typeface="Canva Sans"/>
                <a:ea typeface="Canva Sans"/>
                <a:cs typeface="Canva Sans"/>
                <a:sym typeface="Canva Sans"/>
              </a:rPr>
              <a:t>at</a:t>
            </a:r>
            <a:r>
              <a:rPr lang="en-US" sz="2400">
                <a:solidFill>
                  <a:srgbClr val="000000"/>
                </a:solidFill>
                <a:latin typeface="Canva Sans"/>
                <a:ea typeface="Canva Sans"/>
                <a:cs typeface="Canva Sans"/>
                <a:sym typeface="Canva Sans"/>
              </a:rPr>
              <a:t>ih</a:t>
            </a:r>
            <a:r>
              <a:rPr lang="en-US" sz="2400">
                <a:solidFill>
                  <a:srgbClr val="000000"/>
                </a:solidFill>
                <a:latin typeface="Canva Sans"/>
                <a:ea typeface="Canva Sans"/>
                <a:cs typeface="Canva Sans"/>
                <a:sym typeface="Canva Sans"/>
              </a:rPr>
              <a:t>an da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predik</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y</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ng</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gat</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b</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rg</a:t>
            </a:r>
            <a:r>
              <a:rPr lang="en-US" sz="2400">
                <a:solidFill>
                  <a:srgbClr val="000000"/>
                </a:solidFill>
                <a:latin typeface="Canva Sans"/>
                <a:ea typeface="Canva Sans"/>
                <a:cs typeface="Canva Sans"/>
                <a:sym typeface="Canva Sans"/>
              </a:rPr>
              <a:t>una saa</a:t>
            </a:r>
            <a:r>
              <a:rPr lang="en-US" sz="2400">
                <a:solidFill>
                  <a:srgbClr val="000000"/>
                </a:solidFill>
                <a:latin typeface="Canva Sans"/>
                <a:ea typeface="Canva Sans"/>
                <a:cs typeface="Canva Sans"/>
                <a:sym typeface="Canva Sans"/>
              </a:rPr>
              <a:t>t meng</a:t>
            </a:r>
            <a:r>
              <a:rPr lang="en-US" sz="2400">
                <a:solidFill>
                  <a:srgbClr val="000000"/>
                </a:solidFill>
                <a:latin typeface="Canva Sans"/>
                <a:ea typeface="Canva Sans"/>
                <a:cs typeface="Canva Sans"/>
                <a:sym typeface="Canva Sans"/>
              </a:rPr>
              <a:t>ha</a:t>
            </a:r>
            <a:r>
              <a:rPr lang="en-US" sz="2400">
                <a:solidFill>
                  <a:srgbClr val="000000"/>
                </a:solidFill>
                <a:latin typeface="Canva Sans"/>
                <a:ea typeface="Canva Sans"/>
                <a:cs typeface="Canva Sans"/>
                <a:sym typeface="Canva Sans"/>
              </a:rPr>
              <a:t>dapi</a:t>
            </a:r>
            <a:r>
              <a:rPr lang="en-US" sz="2400">
                <a:solidFill>
                  <a:srgbClr val="000000"/>
                </a:solidFill>
                <a:latin typeface="Canva Sans"/>
                <a:ea typeface="Canva Sans"/>
                <a:cs typeface="Canva Sans"/>
                <a:sym typeface="Canva Sans"/>
              </a:rPr>
              <a:t> da</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set</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besar.</a:t>
            </a:r>
          </a:p>
          <a:p>
            <a:pPr algn="l">
              <a:lnSpc>
                <a:spcPts val="3359"/>
              </a:lnSpc>
            </a:pPr>
          </a:p>
          <a:p>
            <a:pPr algn="l" marL="518160" indent="-259080" lvl="1">
              <a:lnSpc>
                <a:spcPts val="3359"/>
              </a:lnSpc>
              <a:buFont typeface="Arial"/>
              <a:buChar char="•"/>
            </a:pPr>
            <a:r>
              <a:rPr lang="en-US" sz="2400">
                <a:solidFill>
                  <a:srgbClr val="000000"/>
                </a:solidFill>
                <a:latin typeface="Canva Sans"/>
                <a:ea typeface="Canva Sans"/>
                <a:cs typeface="Canva Sans"/>
                <a:sym typeface="Canva Sans"/>
              </a:rPr>
              <a:t>M</a:t>
            </a:r>
            <a:r>
              <a:rPr lang="en-US" sz="2400">
                <a:solidFill>
                  <a:srgbClr val="000000"/>
                </a:solidFill>
                <a:latin typeface="Canva Sans"/>
                <a:ea typeface="Canva Sans"/>
                <a:cs typeface="Canva Sans"/>
                <a:sym typeface="Canva Sans"/>
              </a:rPr>
              <a:t>eng</a:t>
            </a:r>
            <a:r>
              <a:rPr lang="en-US" sz="2400">
                <a:solidFill>
                  <a:srgbClr val="000000"/>
                </a:solidFill>
                <a:latin typeface="Canva Sans"/>
                <a:ea typeface="Canva Sans"/>
                <a:cs typeface="Canva Sans"/>
                <a:sym typeface="Canva Sans"/>
              </a:rPr>
              <a:t>atas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 M</a:t>
            </a:r>
            <a:r>
              <a:rPr lang="en-US" sz="2400">
                <a:solidFill>
                  <a:srgbClr val="000000"/>
                </a:solidFill>
                <a:latin typeface="Canva Sans"/>
                <a:ea typeface="Canva Sans"/>
                <a:cs typeface="Canva Sans"/>
                <a:sym typeface="Canva Sans"/>
              </a:rPr>
              <a:t>u</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ikoline</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ritas:</a:t>
            </a:r>
          </a:p>
          <a:p>
            <a:pPr algn="l">
              <a:lnSpc>
                <a:spcPts val="3359"/>
              </a:lnSpc>
            </a:pPr>
            <a:r>
              <a:rPr lang="en-US" sz="2400">
                <a:solidFill>
                  <a:srgbClr val="000000"/>
                </a:solidFill>
                <a:latin typeface="Canva Sans"/>
                <a:ea typeface="Canva Sans"/>
                <a:cs typeface="Canva Sans"/>
                <a:sym typeface="Canva Sans"/>
              </a:rPr>
              <a:t>F</a:t>
            </a:r>
            <a:r>
              <a:rPr lang="en-US" sz="2400">
                <a:solidFill>
                  <a:srgbClr val="000000"/>
                </a:solidFill>
                <a:latin typeface="Canva Sans"/>
                <a:ea typeface="Canva Sans"/>
                <a:cs typeface="Canva Sans"/>
                <a:sym typeface="Canva Sans"/>
              </a:rPr>
              <a:t>ea</a:t>
            </a:r>
            <a:r>
              <a:rPr lang="en-US" sz="2400">
                <a:solidFill>
                  <a:srgbClr val="000000"/>
                </a:solidFill>
                <a:latin typeface="Canva Sans"/>
                <a:ea typeface="Canva Sans"/>
                <a:cs typeface="Canva Sans"/>
                <a:sym typeface="Canva Sans"/>
              </a:rPr>
              <a:t>t</a:t>
            </a:r>
            <a:r>
              <a:rPr lang="en-US" sz="2400">
                <a:solidFill>
                  <a:srgbClr val="000000"/>
                </a:solidFill>
                <a:latin typeface="Canva Sans"/>
                <a:ea typeface="Canva Sans"/>
                <a:cs typeface="Canva Sans"/>
                <a:sym typeface="Canva Sans"/>
              </a:rPr>
              <a:t>u</a:t>
            </a:r>
            <a:r>
              <a:rPr lang="en-US" sz="2400">
                <a:solidFill>
                  <a:srgbClr val="000000"/>
                </a:solidFill>
                <a:latin typeface="Canva Sans"/>
                <a:ea typeface="Canva Sans"/>
                <a:cs typeface="Canva Sans"/>
                <a:sym typeface="Canva Sans"/>
              </a:rPr>
              <a:t>re selectio</a:t>
            </a:r>
            <a:r>
              <a:rPr lang="en-US" sz="2400">
                <a:solidFill>
                  <a:srgbClr val="000000"/>
                </a:solidFill>
                <a:latin typeface="Canva Sans"/>
                <a:ea typeface="Canva Sans"/>
                <a:cs typeface="Canva Sans"/>
                <a:sym typeface="Canva Sans"/>
              </a:rPr>
              <a:t>n </a:t>
            </a:r>
            <a:r>
              <a:rPr lang="en-US" sz="2400">
                <a:solidFill>
                  <a:srgbClr val="000000"/>
                </a:solidFill>
                <a:latin typeface="Canva Sans"/>
                <a:ea typeface="Canva Sans"/>
                <a:cs typeface="Canva Sans"/>
                <a:sym typeface="Canva Sans"/>
              </a:rPr>
              <a:t>da</a:t>
            </a:r>
            <a:r>
              <a:rPr lang="en-US" sz="2400">
                <a:solidFill>
                  <a:srgbClr val="000000"/>
                </a:solidFill>
                <a:latin typeface="Canva Sans"/>
                <a:ea typeface="Canva Sans"/>
                <a:cs typeface="Canva Sans"/>
                <a:sym typeface="Canva Sans"/>
              </a:rPr>
              <a:t>p</a:t>
            </a:r>
            <a:r>
              <a:rPr lang="en-US" sz="2400">
                <a:solidFill>
                  <a:srgbClr val="000000"/>
                </a:solidFill>
                <a:latin typeface="Canva Sans"/>
                <a:ea typeface="Canva Sans"/>
                <a:cs typeface="Canva Sans"/>
                <a:sym typeface="Canva Sans"/>
              </a:rPr>
              <a:t>at m</a:t>
            </a:r>
            <a:r>
              <a:rPr lang="en-US" sz="2400">
                <a:solidFill>
                  <a:srgbClr val="000000"/>
                </a:solidFill>
                <a:latin typeface="Canva Sans"/>
                <a:ea typeface="Canva Sans"/>
                <a:cs typeface="Canva Sans"/>
                <a:sym typeface="Canva Sans"/>
              </a:rPr>
              <a:t>eng</a:t>
            </a:r>
            <a:r>
              <a:rPr lang="en-US" sz="2400">
                <a:solidFill>
                  <a:srgbClr val="000000"/>
                </a:solidFill>
                <a:latin typeface="Canva Sans"/>
                <a:ea typeface="Canva Sans"/>
                <a:cs typeface="Canva Sans"/>
                <a:sym typeface="Canva Sans"/>
              </a:rPr>
              <a:t>ur</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gi masalah</a:t>
            </a:r>
            <a:r>
              <a:rPr lang="en-US" sz="2400">
                <a:solidFill>
                  <a:srgbClr val="000000"/>
                </a:solidFill>
                <a:latin typeface="Canva Sans"/>
                <a:ea typeface="Canva Sans"/>
                <a:cs typeface="Canva Sans"/>
                <a:sym typeface="Canva Sans"/>
              </a:rPr>
              <a:t> korelasi </a:t>
            </a:r>
            <a:r>
              <a:rPr lang="en-US" sz="2400">
                <a:solidFill>
                  <a:srgbClr val="000000"/>
                </a:solidFill>
                <a:latin typeface="Canva Sans"/>
                <a:ea typeface="Canva Sans"/>
                <a:cs typeface="Canva Sans"/>
                <a:sym typeface="Canva Sans"/>
              </a:rPr>
              <a:t>ti</a:t>
            </a:r>
            <a:r>
              <a:rPr lang="en-US" sz="2400">
                <a:solidFill>
                  <a:srgbClr val="000000"/>
                </a:solidFill>
                <a:latin typeface="Canva Sans"/>
                <a:ea typeface="Canva Sans"/>
                <a:cs typeface="Canva Sans"/>
                <a:sym typeface="Canva Sans"/>
              </a:rPr>
              <a:t>ng</a:t>
            </a:r>
            <a:r>
              <a:rPr lang="en-US" sz="2400">
                <a:solidFill>
                  <a:srgbClr val="000000"/>
                </a:solidFill>
                <a:latin typeface="Canva Sans"/>
                <a:ea typeface="Canva Sans"/>
                <a:cs typeface="Canva Sans"/>
                <a:sym typeface="Canva Sans"/>
              </a:rPr>
              <a:t>gi </a:t>
            </a:r>
            <a:r>
              <a:rPr lang="en-US" sz="2400">
                <a:solidFill>
                  <a:srgbClr val="000000"/>
                </a:solidFill>
                <a:latin typeface="Canva Sans"/>
                <a:ea typeface="Canva Sans"/>
                <a:cs typeface="Canva Sans"/>
                <a:sym typeface="Canva Sans"/>
              </a:rPr>
              <a:t>antar</a:t>
            </a:r>
            <a:r>
              <a:rPr lang="en-US" sz="2400">
                <a:solidFill>
                  <a:srgbClr val="000000"/>
                </a:solidFill>
                <a:latin typeface="Canva Sans"/>
                <a:ea typeface="Canva Sans"/>
                <a:cs typeface="Canva Sans"/>
                <a:sym typeface="Canva Sans"/>
              </a:rPr>
              <a:t>-fitur, y</a:t>
            </a:r>
            <a:r>
              <a:rPr lang="en-US" sz="2400">
                <a:solidFill>
                  <a:srgbClr val="000000"/>
                </a:solidFill>
                <a:latin typeface="Canva Sans"/>
                <a:ea typeface="Canva Sans"/>
                <a:cs typeface="Canva Sans"/>
                <a:sym typeface="Canva Sans"/>
              </a:rPr>
              <a:t>an</a:t>
            </a:r>
            <a:r>
              <a:rPr lang="en-US" sz="2400">
                <a:solidFill>
                  <a:srgbClr val="000000"/>
                </a:solidFill>
                <a:latin typeface="Canva Sans"/>
                <a:ea typeface="Canva Sans"/>
                <a:cs typeface="Canva Sans"/>
                <a:sym typeface="Canva Sans"/>
              </a:rPr>
              <a:t>g</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d</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pat m</a:t>
            </a:r>
            <a:r>
              <a:rPr lang="en-US" sz="2400">
                <a:solidFill>
                  <a:srgbClr val="000000"/>
                </a:solidFill>
                <a:latin typeface="Canva Sans"/>
                <a:ea typeface="Canva Sans"/>
                <a:cs typeface="Canva Sans"/>
                <a:sym typeface="Canva Sans"/>
              </a:rPr>
              <a:t>en</a:t>
            </a:r>
            <a:r>
              <a:rPr lang="en-US" sz="2400">
                <a:solidFill>
                  <a:srgbClr val="000000"/>
                </a:solidFill>
                <a:latin typeface="Canva Sans"/>
                <a:ea typeface="Canva Sans"/>
                <a:cs typeface="Canva Sans"/>
                <a:sym typeface="Canva Sans"/>
              </a:rPr>
              <a:t>gg</a:t>
            </a:r>
            <a:r>
              <a:rPr lang="en-US" sz="2400">
                <a:solidFill>
                  <a:srgbClr val="000000"/>
                </a:solidFill>
                <a:latin typeface="Canva Sans"/>
                <a:ea typeface="Canva Sans"/>
                <a:cs typeface="Canva Sans"/>
                <a:sym typeface="Canva Sans"/>
              </a:rPr>
              <a:t>a</a:t>
            </a:r>
            <a:r>
              <a:rPr lang="en-US" sz="2400">
                <a:solidFill>
                  <a:srgbClr val="000000"/>
                </a:solidFill>
                <a:latin typeface="Canva Sans"/>
                <a:ea typeface="Canva Sans"/>
                <a:cs typeface="Canva Sans"/>
                <a:sym typeface="Canva Sans"/>
              </a:rPr>
              <a:t>nggu</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ta</a:t>
            </a:r>
            <a:r>
              <a:rPr lang="en-US" sz="2400">
                <a:solidFill>
                  <a:srgbClr val="000000"/>
                </a:solidFill>
                <a:latin typeface="Canva Sans"/>
                <a:ea typeface="Canva Sans"/>
                <a:cs typeface="Canva Sans"/>
                <a:sym typeface="Canva Sans"/>
              </a:rPr>
              <a:t>bil</a:t>
            </a:r>
            <a:r>
              <a:rPr lang="en-US" sz="2400">
                <a:solidFill>
                  <a:srgbClr val="000000"/>
                </a:solidFill>
                <a:latin typeface="Canva Sans"/>
                <a:ea typeface="Canva Sans"/>
                <a:cs typeface="Canva Sans"/>
                <a:sym typeface="Canva Sans"/>
              </a:rPr>
              <a:t>ita</a:t>
            </a:r>
            <a:r>
              <a:rPr lang="en-US" sz="2400">
                <a:solidFill>
                  <a:srgbClr val="000000"/>
                </a:solidFill>
                <a:latin typeface="Canva Sans"/>
                <a:ea typeface="Canva Sans"/>
                <a:cs typeface="Canva Sans"/>
                <a:sym typeface="Canva Sans"/>
              </a:rPr>
              <a:t>s</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koefis</a:t>
            </a:r>
            <a:r>
              <a:rPr lang="en-US" sz="2400">
                <a:solidFill>
                  <a:srgbClr val="000000"/>
                </a:solidFill>
                <a:latin typeface="Canva Sans"/>
                <a:ea typeface="Canva Sans"/>
                <a:cs typeface="Canva Sans"/>
                <a:sym typeface="Canva Sans"/>
              </a:rPr>
              <a:t>i</a:t>
            </a:r>
            <a:r>
              <a:rPr lang="en-US" sz="2400">
                <a:solidFill>
                  <a:srgbClr val="000000"/>
                </a:solidFill>
                <a:latin typeface="Canva Sans"/>
                <a:ea typeface="Canva Sans"/>
                <a:cs typeface="Canva Sans"/>
                <a:sym typeface="Canva Sans"/>
              </a:rPr>
              <a:t>en </a:t>
            </a:r>
            <a:r>
              <a:rPr lang="en-US" sz="2400">
                <a:solidFill>
                  <a:srgbClr val="000000"/>
                </a:solidFill>
                <a:latin typeface="Canva Sans"/>
                <a:ea typeface="Canva Sans"/>
                <a:cs typeface="Canva Sans"/>
                <a:sym typeface="Canva Sans"/>
              </a:rPr>
              <a:t>da</a:t>
            </a:r>
            <a:r>
              <a:rPr lang="en-US" sz="2400">
                <a:solidFill>
                  <a:srgbClr val="000000"/>
                </a:solidFill>
                <a:latin typeface="Canva Sans"/>
                <a:ea typeface="Canva Sans"/>
                <a:cs typeface="Canva Sans"/>
                <a:sym typeface="Canva Sans"/>
              </a:rPr>
              <a:t>lam</a:t>
            </a:r>
            <a:r>
              <a:rPr lang="en-US" sz="2400">
                <a:solidFill>
                  <a:srgbClr val="000000"/>
                </a:solidFill>
                <a:latin typeface="Canva Sans"/>
                <a:ea typeface="Canva Sans"/>
                <a:cs typeface="Canva Sans"/>
                <a:sym typeface="Canva Sans"/>
              </a:rPr>
              <a:t> </a:t>
            </a:r>
            <a:r>
              <a:rPr lang="en-US" sz="2400">
                <a:solidFill>
                  <a:srgbClr val="000000"/>
                </a:solidFill>
                <a:latin typeface="Canva Sans"/>
                <a:ea typeface="Canva Sans"/>
                <a:cs typeface="Canva Sans"/>
                <a:sym typeface="Canva Sans"/>
              </a:rPr>
              <a:t>mod</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l </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eg</a:t>
            </a:r>
            <a:r>
              <a:rPr lang="en-US" sz="2400">
                <a:solidFill>
                  <a:srgbClr val="000000"/>
                </a:solidFill>
                <a:latin typeface="Canva Sans"/>
                <a:ea typeface="Canva Sans"/>
                <a:cs typeface="Canva Sans"/>
                <a:sym typeface="Canva Sans"/>
              </a:rPr>
              <a:t>r</a:t>
            </a:r>
            <a:r>
              <a:rPr lang="en-US" sz="2400">
                <a:solidFill>
                  <a:srgbClr val="000000"/>
                </a:solidFill>
                <a:latin typeface="Canva Sans"/>
                <a:ea typeface="Canva Sans"/>
                <a:cs typeface="Canva Sans"/>
                <a:sym typeface="Canva Sans"/>
              </a:rPr>
              <a:t>e</a:t>
            </a:r>
            <a:r>
              <a:rPr lang="en-US" sz="2400">
                <a:solidFill>
                  <a:srgbClr val="000000"/>
                </a:solidFill>
                <a:latin typeface="Canva Sans"/>
                <a:ea typeface="Canva Sans"/>
                <a:cs typeface="Canva Sans"/>
                <a:sym typeface="Canva Sans"/>
              </a:rPr>
              <a:t>si </a:t>
            </a:r>
            <a:r>
              <a:rPr lang="en-US" sz="2400">
                <a:solidFill>
                  <a:srgbClr val="000000"/>
                </a:solidFill>
                <a:latin typeface="Canva Sans"/>
                <a:ea typeface="Canva Sans"/>
                <a:cs typeface="Canva Sans"/>
                <a:sym typeface="Canva Sans"/>
              </a:rPr>
              <a:t>da</a:t>
            </a:r>
            <a:r>
              <a:rPr lang="en-US" sz="2400">
                <a:solidFill>
                  <a:srgbClr val="000000"/>
                </a:solidFill>
                <a:latin typeface="Canva Sans"/>
                <a:ea typeface="Canva Sans"/>
                <a:cs typeface="Canva Sans"/>
                <a:sym typeface="Canva Sans"/>
              </a:rPr>
              <a:t>n</a:t>
            </a:r>
            <a:r>
              <a:rPr lang="en-US" sz="2400">
                <a:solidFill>
                  <a:srgbClr val="000000"/>
                </a:solidFill>
                <a:latin typeface="Canva Sans"/>
                <a:ea typeface="Canva Sans"/>
                <a:cs typeface="Canva Sans"/>
                <a:sym typeface="Canva Sans"/>
              </a:rPr>
              <a:t> menurunkan perf</a:t>
            </a:r>
            <a:r>
              <a:rPr lang="en-US" sz="2400">
                <a:solidFill>
                  <a:srgbClr val="000000"/>
                </a:solidFill>
                <a:latin typeface="Canva Sans"/>
                <a:ea typeface="Canva Sans"/>
                <a:cs typeface="Canva Sans"/>
                <a:sym typeface="Canva Sans"/>
              </a:rPr>
              <a:t>orma</a:t>
            </a:r>
            <a:r>
              <a:rPr lang="en-US" sz="2400">
                <a:solidFill>
                  <a:srgbClr val="000000"/>
                </a:solidFill>
                <a:latin typeface="Canva Sans"/>
                <a:ea typeface="Canva Sans"/>
                <a:cs typeface="Canva Sans"/>
                <a:sym typeface="Canva Sans"/>
              </a:rPr>
              <a:t> mode</a:t>
            </a:r>
            <a:r>
              <a:rPr lang="en-US" sz="2400">
                <a:solidFill>
                  <a:srgbClr val="000000"/>
                </a:solidFill>
                <a:latin typeface="Canva Sans"/>
                <a:ea typeface="Canva Sans"/>
                <a:cs typeface="Canva Sans"/>
                <a:sym typeface="Canva Sans"/>
              </a:rPr>
              <a:t>l</a:t>
            </a:r>
            <a:r>
              <a:rPr lang="en-US" sz="2400">
                <a:solidFill>
                  <a:srgbClr val="000000"/>
                </a:solidFill>
                <a:latin typeface="Canva Sans"/>
                <a:ea typeface="Canva Sans"/>
                <a:cs typeface="Canva Sans"/>
                <a:sym typeface="Canva Sans"/>
              </a:rPr>
              <a:t>.</a:t>
            </a:r>
          </a:p>
          <a:p>
            <a:pPr algn="l">
              <a:lnSpc>
                <a:spcPts val="3359"/>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Selection</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438895" y="1374346"/>
            <a:ext cx="17410211" cy="5006340"/>
          </a:xfrm>
          <a:prstGeom prst="rect">
            <a:avLst/>
          </a:prstGeom>
        </p:spPr>
        <p:txBody>
          <a:bodyPr anchor="t" rtlCol="false" tIns="0" lIns="0" bIns="0" rIns="0">
            <a:spAutoFit/>
          </a:bodyPr>
          <a:lstStyle/>
          <a:p>
            <a:pPr algn="l">
              <a:lnSpc>
                <a:spcPts val="3359"/>
              </a:lnSpc>
            </a:pPr>
          </a:p>
          <a:p>
            <a:pPr algn="l">
              <a:lnSpc>
                <a:spcPts val="3359"/>
              </a:lnSpc>
            </a:pP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Kolom target kita adalah price, sedangkan price memiliki nilai 0, price 0 artinya harga mobil masih bersifat dapat ditawar berdasarkan kolom "Negotiable", hal tersebut tidak bisa kita gunakan ke dalam model, maka kita akan hapus baris yang memiliki price 0.</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Setelah baris dengan price 0 dihapus, itu artinya kolom negotiable hanya memiliki nilai FALSE, karena hanya memiliki 1 jenis maka kolom ini bisa kita hapuskan saja.</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Merapihkan nilai pada kolom Origin dengan mengubah nilai unknown menjadi other saja.</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masih terdapat data anomali yaitu anehnya terdapat harga mobil dengan harga 1. baris ini akan kita hapus karena datanya tidak masuk akal dan kemungkinan kesalahan dalam penginputan.</a:t>
            </a:r>
          </a:p>
          <a:p>
            <a:pPr algn="l" marL="518160" indent="-259080" lvl="1">
              <a:lnSpc>
                <a:spcPts val="3359"/>
              </a:lnSpc>
              <a:buAutoNum type="arabicPeriod" startAt="1"/>
            </a:pPr>
            <a:r>
              <a:rPr lang="en-US" sz="2400">
                <a:solidFill>
                  <a:srgbClr val="000000"/>
                </a:solidFill>
                <a:latin typeface="Canva Sans"/>
                <a:ea typeface="Canva Sans"/>
                <a:cs typeface="Canva Sans"/>
                <a:sym typeface="Canva Sans"/>
              </a:rPr>
              <a:t>Melakukan pengecekan korelasi dengan metode spearman karena data kita tidak terdistribusi normal</a:t>
            </a:r>
          </a:p>
          <a:p>
            <a:pPr algn="l">
              <a:lnSpc>
                <a:spcPts val="3359"/>
              </a:lnSpc>
            </a:pPr>
          </a:p>
        </p:txBody>
      </p:sp>
      <p:sp>
        <p:nvSpPr>
          <p:cNvPr name="Freeform 10" id="10"/>
          <p:cNvSpPr/>
          <p:nvPr/>
        </p:nvSpPr>
        <p:spPr>
          <a:xfrm flipH="false" flipV="false" rot="0">
            <a:off x="4129194" y="7405460"/>
            <a:ext cx="9733932" cy="2635244"/>
          </a:xfrm>
          <a:custGeom>
            <a:avLst/>
            <a:gdLst/>
            <a:ahLst/>
            <a:cxnLst/>
            <a:rect r="r" b="b" t="t" l="l"/>
            <a:pathLst>
              <a:path h="2635244" w="9733932">
                <a:moveTo>
                  <a:pt x="0" y="0"/>
                </a:moveTo>
                <a:lnTo>
                  <a:pt x="9733931" y="0"/>
                </a:lnTo>
                <a:lnTo>
                  <a:pt x="9733931" y="2635244"/>
                </a:lnTo>
                <a:lnTo>
                  <a:pt x="0" y="2635244"/>
                </a:lnTo>
                <a:lnTo>
                  <a:pt x="0" y="0"/>
                </a:lnTo>
                <a:close/>
              </a:path>
            </a:pathLst>
          </a:custGeom>
          <a:blipFill>
            <a:blip r:embed="rId5"/>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Selection</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4129194" y="1628043"/>
            <a:ext cx="9733932" cy="2635244"/>
          </a:xfrm>
          <a:custGeom>
            <a:avLst/>
            <a:gdLst/>
            <a:ahLst/>
            <a:cxnLst/>
            <a:rect r="r" b="b" t="t" l="l"/>
            <a:pathLst>
              <a:path h="2635244" w="9733932">
                <a:moveTo>
                  <a:pt x="0" y="0"/>
                </a:moveTo>
                <a:lnTo>
                  <a:pt x="9733931" y="0"/>
                </a:lnTo>
                <a:lnTo>
                  <a:pt x="9733931" y="2635244"/>
                </a:lnTo>
                <a:lnTo>
                  <a:pt x="0" y="2635244"/>
                </a:lnTo>
                <a:lnTo>
                  <a:pt x="0" y="0"/>
                </a:lnTo>
                <a:close/>
              </a:path>
            </a:pathLst>
          </a:custGeom>
          <a:blipFill>
            <a:blip r:embed="rId5"/>
            <a:stretch>
              <a:fillRect l="0" t="0" r="0" b="0"/>
            </a:stretch>
          </a:blipFill>
        </p:spPr>
      </p:sp>
      <p:sp>
        <p:nvSpPr>
          <p:cNvPr name="TextBox 10" id="10"/>
          <p:cNvSpPr txBox="true"/>
          <p:nvPr/>
        </p:nvSpPr>
        <p:spPr>
          <a:xfrm rot="0">
            <a:off x="1817220" y="4462148"/>
            <a:ext cx="14653559" cy="4796152"/>
          </a:xfrm>
          <a:prstGeom prst="rect">
            <a:avLst/>
          </a:prstGeom>
        </p:spPr>
        <p:txBody>
          <a:bodyPr anchor="t" rtlCol="false" tIns="0" lIns="0" bIns="0" rIns="0">
            <a:spAutoFit/>
          </a:bodyPr>
          <a:lstStyle/>
          <a:p>
            <a:pPr algn="l" marL="588177" indent="-294089" lvl="1">
              <a:lnSpc>
                <a:spcPts val="3814"/>
              </a:lnSpc>
              <a:buFont typeface="Arial"/>
              <a:buChar char="•"/>
            </a:pPr>
            <a:r>
              <a:rPr lang="en-US" sz="2724">
                <a:solidFill>
                  <a:srgbClr val="000000"/>
                </a:solidFill>
                <a:latin typeface="Canva Sans"/>
                <a:ea typeface="Canva Sans"/>
                <a:cs typeface="Canva Sans"/>
                <a:sym typeface="Canva Sans"/>
              </a:rPr>
              <a:t>Korelasi </a:t>
            </a:r>
            <a:r>
              <a:rPr lang="en-US" sz="2724">
                <a:solidFill>
                  <a:srgbClr val="000000"/>
                </a:solidFill>
                <a:latin typeface="Canva Sans"/>
                <a:ea typeface="Canva Sans"/>
                <a:cs typeface="Canva Sans"/>
                <a:sym typeface="Canva Sans"/>
              </a:rPr>
              <a:t>dengan Price:</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Year memiliki korelasi positif sebesar 0,42.</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Engine_Size memiliki korelasi positif sebesar 0,37.</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Mileage memiliki korelasi negatif sebesar -0,27.</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Artinya, mobil yang lebih baru cenderung memiliki harga yang lebih tinggi.</a:t>
            </a:r>
          </a:p>
          <a:p>
            <a:pPr algn="l" marL="588177" indent="-294089" lvl="1">
              <a:lnSpc>
                <a:spcPts val="3814"/>
              </a:lnSpc>
              <a:buFont typeface="Arial"/>
              <a:buChar char="•"/>
            </a:pPr>
            <a:r>
              <a:rPr lang="en-US" sz="2724">
                <a:solidFill>
                  <a:srgbClr val="000000"/>
                </a:solidFill>
                <a:latin typeface="Canva Sans"/>
                <a:ea typeface="Canva Sans"/>
                <a:cs typeface="Canva Sans"/>
                <a:sym typeface="Canva Sans"/>
              </a:rPr>
              <a:t>Korelasi antara Year dan Mileage:</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Terdapat korelasi negatif yang cukup tinggi (-0,49).</a:t>
            </a:r>
          </a:p>
          <a:p>
            <a:pPr algn="l" marL="1176354" indent="-392118" lvl="2">
              <a:lnSpc>
                <a:spcPts val="3814"/>
              </a:lnSpc>
              <a:buFont typeface="Arial"/>
              <a:buChar char="⚬"/>
            </a:pPr>
            <a:r>
              <a:rPr lang="en-US" sz="2724">
                <a:solidFill>
                  <a:srgbClr val="000000"/>
                </a:solidFill>
                <a:latin typeface="Canva Sans"/>
                <a:ea typeface="Canva Sans"/>
                <a:cs typeface="Canva Sans"/>
                <a:sym typeface="Canva Sans"/>
              </a:rPr>
              <a:t>Mobil yang lebih tua cenderung memiliki Mileage yang lebih tinggi, sedangkan mobil baru memiliki Mileage rendah.</a:t>
            </a:r>
          </a:p>
          <a:p>
            <a:pPr algn="l">
              <a:lnSpc>
                <a:spcPts val="3814"/>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Engineering</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770012" y="1767181"/>
            <a:ext cx="17517988" cy="7131703"/>
          </a:xfrm>
          <a:prstGeom prst="rect">
            <a:avLst/>
          </a:prstGeom>
        </p:spPr>
        <p:txBody>
          <a:bodyPr anchor="t" rtlCol="false" tIns="0" lIns="0" bIns="0" rIns="0">
            <a:spAutoFit/>
          </a:bodyPr>
          <a:lstStyle/>
          <a:p>
            <a:pPr algn="l">
              <a:lnSpc>
                <a:spcPts val="3814"/>
              </a:lnSpc>
            </a:pPr>
            <a:r>
              <a:rPr lang="en-US" sz="2724">
                <a:solidFill>
                  <a:srgbClr val="000000"/>
                </a:solidFill>
                <a:latin typeface="Canva Sans"/>
                <a:ea typeface="Canva Sans"/>
                <a:cs typeface="Canva Sans"/>
                <a:sym typeface="Canva Sans"/>
              </a:rPr>
              <a:t>ada beberapa hal yang perlu dilakukan dalam tahapan feature engineering, yang pertama kita perlu melakukan encoding untuk kolom kategorikal dan melakukan standard scaler untuk kolom numerikal.</a:t>
            </a:r>
          </a:p>
          <a:p>
            <a:pPr algn="l">
              <a:lnSpc>
                <a:spcPts val="3814"/>
              </a:lnSpc>
            </a:pPr>
          </a:p>
          <a:p>
            <a:pPr algn="l">
              <a:lnSpc>
                <a:spcPts val="3814"/>
              </a:lnSpc>
            </a:pPr>
            <a:r>
              <a:rPr lang="en-US" sz="2724" b="true">
                <a:solidFill>
                  <a:srgbClr val="000000"/>
                </a:solidFill>
                <a:latin typeface="Canva Sans Bold"/>
                <a:ea typeface="Canva Sans Bold"/>
                <a:cs typeface="Canva Sans Bold"/>
                <a:sym typeface="Canva Sans Bold"/>
              </a:rPr>
              <a:t>1.Type, Region, Make</a:t>
            </a:r>
            <a:r>
              <a:rPr lang="en-US" sz="2724">
                <a:solidFill>
                  <a:srgbClr val="000000"/>
                </a:solidFill>
                <a:latin typeface="Canva Sans"/>
                <a:ea typeface="Canva Sans"/>
                <a:cs typeface="Canva Sans"/>
                <a:sym typeface="Canva Sans"/>
              </a:rPr>
              <a:t> akan menggunakan </a:t>
            </a:r>
            <a:r>
              <a:rPr lang="en-US" sz="2724" b="true">
                <a:solidFill>
                  <a:srgbClr val="000000"/>
                </a:solidFill>
                <a:latin typeface="Canva Sans Bold"/>
                <a:ea typeface="Canva Sans Bold"/>
                <a:cs typeface="Canva Sans Bold"/>
                <a:sym typeface="Canva Sans Bold"/>
              </a:rPr>
              <a:t>binary encoding</a:t>
            </a:r>
            <a:r>
              <a:rPr lang="en-US" sz="2724">
                <a:solidFill>
                  <a:srgbClr val="000000"/>
                </a:solidFill>
                <a:latin typeface="Canva Sans"/>
                <a:ea typeface="Canva Sans"/>
                <a:cs typeface="Canva Sans"/>
                <a:sym typeface="Canva Sans"/>
              </a:rPr>
              <a:t> karena ada banyak unique values dan tidak memiliki urutan.</a:t>
            </a:r>
          </a:p>
          <a:p>
            <a:pPr algn="l">
              <a:lnSpc>
                <a:spcPts val="3814"/>
              </a:lnSpc>
            </a:pPr>
          </a:p>
          <a:p>
            <a:pPr algn="l">
              <a:lnSpc>
                <a:spcPts val="3814"/>
              </a:lnSpc>
            </a:pPr>
            <a:r>
              <a:rPr lang="en-US" sz="2724" b="true">
                <a:solidFill>
                  <a:srgbClr val="000000"/>
                </a:solidFill>
                <a:latin typeface="Canva Sans Bold"/>
                <a:ea typeface="Canva Sans Bold"/>
                <a:cs typeface="Canva Sans Bold"/>
                <a:sym typeface="Canva Sans Bold"/>
              </a:rPr>
              <a:t>2.Gear_Type, Origin, Options</a:t>
            </a:r>
            <a:r>
              <a:rPr lang="en-US" sz="2724">
                <a:solidFill>
                  <a:srgbClr val="000000"/>
                </a:solidFill>
                <a:latin typeface="Canva Sans"/>
                <a:ea typeface="Canva Sans"/>
                <a:cs typeface="Canva Sans"/>
                <a:sym typeface="Canva Sans"/>
              </a:rPr>
              <a:t> akan menggunakan </a:t>
            </a:r>
            <a:r>
              <a:rPr lang="en-US" sz="2724" b="true">
                <a:solidFill>
                  <a:srgbClr val="000000"/>
                </a:solidFill>
                <a:latin typeface="Canva Sans Bold"/>
                <a:ea typeface="Canva Sans Bold"/>
                <a:cs typeface="Canva Sans Bold"/>
                <a:sym typeface="Canva Sans Bold"/>
              </a:rPr>
              <a:t>one hot encoding</a:t>
            </a:r>
            <a:r>
              <a:rPr lang="en-US" sz="2724">
                <a:solidFill>
                  <a:srgbClr val="000000"/>
                </a:solidFill>
                <a:latin typeface="Canva Sans"/>
                <a:ea typeface="Canva Sans"/>
                <a:cs typeface="Canva Sans"/>
                <a:sym typeface="Canva Sans"/>
              </a:rPr>
              <a:t> karena sedikit unique values dan tidak memiliki urutan.</a:t>
            </a:r>
          </a:p>
          <a:p>
            <a:pPr algn="l">
              <a:lnSpc>
                <a:spcPts val="3814"/>
              </a:lnSpc>
            </a:pPr>
          </a:p>
          <a:p>
            <a:pPr algn="l">
              <a:lnSpc>
                <a:spcPts val="3814"/>
              </a:lnSpc>
            </a:pPr>
            <a:r>
              <a:rPr lang="en-US" sz="2724" b="true">
                <a:solidFill>
                  <a:srgbClr val="000000"/>
                </a:solidFill>
                <a:latin typeface="Canva Sans Bold"/>
                <a:ea typeface="Canva Sans Bold"/>
                <a:cs typeface="Canva Sans Bold"/>
                <a:sym typeface="Canva Sans Bold"/>
              </a:rPr>
              <a:t>3.Year, Engine_Size, Mileage</a:t>
            </a:r>
            <a:r>
              <a:rPr lang="en-US" sz="2724">
                <a:solidFill>
                  <a:srgbClr val="000000"/>
                </a:solidFill>
                <a:latin typeface="Canva Sans"/>
                <a:ea typeface="Canva Sans"/>
                <a:cs typeface="Canva Sans"/>
                <a:sym typeface="Canva Sans"/>
              </a:rPr>
              <a:t> akan menggunakan </a:t>
            </a:r>
            <a:r>
              <a:rPr lang="en-US" sz="2724" b="true">
                <a:solidFill>
                  <a:srgbClr val="000000"/>
                </a:solidFill>
                <a:latin typeface="Canva Sans Bold"/>
                <a:ea typeface="Canva Sans Bold"/>
                <a:cs typeface="Canva Sans Bold"/>
                <a:sym typeface="Canva Sans Bold"/>
              </a:rPr>
              <a:t>standard scaler</a:t>
            </a:r>
            <a:r>
              <a:rPr lang="en-US" sz="2724">
                <a:solidFill>
                  <a:srgbClr val="000000"/>
                </a:solidFill>
                <a:latin typeface="Canva Sans"/>
                <a:ea typeface="Canva Sans"/>
                <a:cs typeface="Canva Sans"/>
                <a:sym typeface="Canva Sans"/>
              </a:rPr>
              <a:t> karena fitur-fitur dalam dataset memiliki satuan atau rentang nilai yang berbeda. Membantu untuk beberapa base model seperti Linear Regression, KNN Regressor, Ridge Regression, Lasso Regression, dan Elastic Net. namun tidak terlalu berpengaruh pada tree based model seperti Decision Tree Regressor, Random Forest, AdaBoost, Gradient Boosting, Xtreme Gradient Boosting.</a:t>
            </a:r>
          </a:p>
          <a:p>
            <a:pPr algn="l">
              <a:lnSpc>
                <a:spcPts val="3814"/>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Engineering</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652258" y="2045116"/>
            <a:ext cx="14687804" cy="3268036"/>
          </a:xfrm>
          <a:custGeom>
            <a:avLst/>
            <a:gdLst/>
            <a:ahLst/>
            <a:cxnLst/>
            <a:rect r="r" b="b" t="t" l="l"/>
            <a:pathLst>
              <a:path h="3268036" w="14687804">
                <a:moveTo>
                  <a:pt x="0" y="0"/>
                </a:moveTo>
                <a:lnTo>
                  <a:pt x="14687803" y="0"/>
                </a:lnTo>
                <a:lnTo>
                  <a:pt x="14687803" y="3268036"/>
                </a:lnTo>
                <a:lnTo>
                  <a:pt x="0" y="3268036"/>
                </a:lnTo>
                <a:lnTo>
                  <a:pt x="0" y="0"/>
                </a:lnTo>
                <a:close/>
              </a:path>
            </a:pathLst>
          </a:custGeom>
          <a:blipFill>
            <a:blip r:embed="rId5"/>
            <a:stretch>
              <a:fillRect l="0" t="0" r="0" b="0"/>
            </a:stretch>
          </a:blipFill>
        </p:spPr>
      </p:sp>
      <p:sp>
        <p:nvSpPr>
          <p:cNvPr name="Freeform 10" id="10"/>
          <p:cNvSpPr/>
          <p:nvPr/>
        </p:nvSpPr>
        <p:spPr>
          <a:xfrm flipH="false" flipV="false" rot="0">
            <a:off x="420563" y="6391233"/>
            <a:ext cx="17446874" cy="3205863"/>
          </a:xfrm>
          <a:custGeom>
            <a:avLst/>
            <a:gdLst/>
            <a:ahLst/>
            <a:cxnLst/>
            <a:rect r="r" b="b" t="t" l="l"/>
            <a:pathLst>
              <a:path h="3205863" w="17446874">
                <a:moveTo>
                  <a:pt x="0" y="0"/>
                </a:moveTo>
                <a:lnTo>
                  <a:pt x="17446874" y="0"/>
                </a:lnTo>
                <a:lnTo>
                  <a:pt x="17446874" y="3205863"/>
                </a:lnTo>
                <a:lnTo>
                  <a:pt x="0" y="3205863"/>
                </a:lnTo>
                <a:lnTo>
                  <a:pt x="0" y="0"/>
                </a:lnTo>
                <a:close/>
              </a:path>
            </a:pathLst>
          </a:custGeom>
          <a:blipFill>
            <a:blip r:embed="rId6"/>
            <a:stretch>
              <a:fillRect l="0" t="0" r="0" b="0"/>
            </a:stretch>
          </a:blipFill>
        </p:spPr>
      </p:sp>
      <p:sp>
        <p:nvSpPr>
          <p:cNvPr name="TextBox 11" id="11"/>
          <p:cNvSpPr txBox="true"/>
          <p:nvPr/>
        </p:nvSpPr>
        <p:spPr>
          <a:xfrm rot="0">
            <a:off x="1028700" y="1158021"/>
            <a:ext cx="1555364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Before</a:t>
            </a:r>
          </a:p>
        </p:txBody>
      </p:sp>
      <p:sp>
        <p:nvSpPr>
          <p:cNvPr name="TextBox 12" id="12"/>
          <p:cNvSpPr txBox="true"/>
          <p:nvPr/>
        </p:nvSpPr>
        <p:spPr>
          <a:xfrm rot="0">
            <a:off x="1028700" y="5303627"/>
            <a:ext cx="1555364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After</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132381" y="3979367"/>
            <a:ext cx="14023238" cy="155101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MODELLING</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4995836" y="5599002"/>
            <a:ext cx="8296328" cy="10540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ea typeface="Open Sauce"/>
                <a:cs typeface="Open Sauce"/>
                <a:sym typeface="Open Sauce"/>
              </a:rPr>
              <a:t>Regression, 6 Base Models and 4 Ensemble Models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2583812" y="2901697"/>
            <a:ext cx="1400485" cy="6107900"/>
            <a:chOff x="0" y="0"/>
            <a:chExt cx="368852" cy="1608665"/>
          </a:xfrm>
        </p:grpSpPr>
        <p:sp>
          <p:nvSpPr>
            <p:cNvPr name="Freeform 3" id="3"/>
            <p:cNvSpPr/>
            <p:nvPr/>
          </p:nvSpPr>
          <p:spPr>
            <a:xfrm flipH="false" flipV="false" rot="0">
              <a:off x="0" y="0"/>
              <a:ext cx="368852" cy="1608665"/>
            </a:xfrm>
            <a:custGeom>
              <a:avLst/>
              <a:gdLst/>
              <a:ahLst/>
              <a:cxnLst/>
              <a:rect r="r" b="b" t="t" l="l"/>
              <a:pathLst>
                <a:path h="1608665" w="368852">
                  <a:moveTo>
                    <a:pt x="0" y="0"/>
                  </a:moveTo>
                  <a:lnTo>
                    <a:pt x="368852" y="0"/>
                  </a:lnTo>
                  <a:lnTo>
                    <a:pt x="368852" y="1608665"/>
                  </a:lnTo>
                  <a:lnTo>
                    <a:pt x="0" y="1608665"/>
                  </a:lnTo>
                  <a:close/>
                </a:path>
              </a:pathLst>
            </a:custGeom>
            <a:solidFill>
              <a:srgbClr val="1C5739"/>
            </a:solidFill>
            <a:ln cap="sq">
              <a:noFill/>
              <a:prstDash val="solid"/>
              <a:miter/>
            </a:ln>
          </p:spPr>
        </p:sp>
        <p:sp>
          <p:nvSpPr>
            <p:cNvPr name="TextBox 4" id="4"/>
            <p:cNvSpPr txBox="true"/>
            <p:nvPr/>
          </p:nvSpPr>
          <p:spPr>
            <a:xfrm>
              <a:off x="0" y="-19050"/>
              <a:ext cx="368852" cy="1627715"/>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p:nvPr/>
        </p:nvGrpSpPr>
        <p:grpSpPr>
          <a:xfrm rot="0">
            <a:off x="-1543050" y="-558218"/>
            <a:ext cx="3086100" cy="11299900"/>
            <a:chOff x="0" y="0"/>
            <a:chExt cx="812800" cy="2976105"/>
          </a:xfrm>
        </p:grpSpPr>
        <p:sp>
          <p:nvSpPr>
            <p:cNvPr name="Freeform 6" id="6"/>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7" id="7"/>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0">
            <a:off x="12193216" y="1415447"/>
            <a:ext cx="5408984" cy="7979428"/>
            <a:chOff x="0" y="0"/>
            <a:chExt cx="1424588" cy="2101578"/>
          </a:xfrm>
        </p:grpSpPr>
        <p:sp>
          <p:nvSpPr>
            <p:cNvPr name="Freeform 9" id="9"/>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1C5739"/>
            </a:solidFill>
          </p:spPr>
        </p:sp>
        <p:sp>
          <p:nvSpPr>
            <p:cNvPr name="TextBox 10" id="10"/>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1772900" y="1028700"/>
            <a:ext cx="5486400" cy="7980897"/>
          </a:xfrm>
          <a:custGeom>
            <a:avLst/>
            <a:gdLst/>
            <a:ahLst/>
            <a:cxnLst/>
            <a:rect r="r" b="b" t="t" l="l"/>
            <a:pathLst>
              <a:path h="7980897" w="5486400">
                <a:moveTo>
                  <a:pt x="0" y="0"/>
                </a:moveTo>
                <a:lnTo>
                  <a:pt x="5486400" y="0"/>
                </a:lnTo>
                <a:lnTo>
                  <a:pt x="5486400" y="7980897"/>
                </a:lnTo>
                <a:lnTo>
                  <a:pt x="0" y="7980897"/>
                </a:lnTo>
                <a:lnTo>
                  <a:pt x="0" y="0"/>
                </a:lnTo>
                <a:close/>
              </a:path>
            </a:pathLst>
          </a:custGeom>
          <a:blipFill>
            <a:blip r:embed="rId4"/>
            <a:stretch>
              <a:fillRect l="0" t="0" r="0" b="-3116"/>
            </a:stretch>
          </a:blipFill>
        </p:spPr>
      </p:sp>
      <p:sp>
        <p:nvSpPr>
          <p:cNvPr name="TextBox 13" id="13"/>
          <p:cNvSpPr txBox="true"/>
          <p:nvPr/>
        </p:nvSpPr>
        <p:spPr>
          <a:xfrm rot="0">
            <a:off x="3984297" y="1316966"/>
            <a:ext cx="5661991" cy="1439372"/>
          </a:xfrm>
          <a:prstGeom prst="rect">
            <a:avLst/>
          </a:prstGeom>
        </p:spPr>
        <p:txBody>
          <a:bodyPr anchor="t" rtlCol="false" tIns="0" lIns="0" bIns="0" rIns="0">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Content</a:t>
            </a:r>
          </a:p>
        </p:txBody>
      </p:sp>
      <p:sp>
        <p:nvSpPr>
          <p:cNvPr name="TextBox 14" id="14"/>
          <p:cNvSpPr txBox="true"/>
          <p:nvPr/>
        </p:nvSpPr>
        <p:spPr>
          <a:xfrm rot="0">
            <a:off x="2795844" y="3168035"/>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01</a:t>
            </a:r>
          </a:p>
        </p:txBody>
      </p:sp>
      <p:sp>
        <p:nvSpPr>
          <p:cNvPr name="TextBox 15" id="15"/>
          <p:cNvSpPr txBox="true"/>
          <p:nvPr/>
        </p:nvSpPr>
        <p:spPr>
          <a:xfrm rot="0">
            <a:off x="2795844" y="3965154"/>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02</a:t>
            </a:r>
          </a:p>
        </p:txBody>
      </p:sp>
      <p:sp>
        <p:nvSpPr>
          <p:cNvPr name="TextBox 16" id="16"/>
          <p:cNvSpPr txBox="true"/>
          <p:nvPr/>
        </p:nvSpPr>
        <p:spPr>
          <a:xfrm rot="0">
            <a:off x="2795844" y="484631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03</a:t>
            </a:r>
          </a:p>
        </p:txBody>
      </p:sp>
      <p:sp>
        <p:nvSpPr>
          <p:cNvPr name="TextBox 17" id="17"/>
          <p:cNvSpPr txBox="true"/>
          <p:nvPr/>
        </p:nvSpPr>
        <p:spPr>
          <a:xfrm rot="0">
            <a:off x="2795844" y="5643430"/>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04</a:t>
            </a:r>
          </a:p>
        </p:txBody>
      </p:sp>
      <p:sp>
        <p:nvSpPr>
          <p:cNvPr name="TextBox 18" id="18"/>
          <p:cNvSpPr txBox="true"/>
          <p:nvPr/>
        </p:nvSpPr>
        <p:spPr>
          <a:xfrm rot="0">
            <a:off x="2815445" y="6435807"/>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05</a:t>
            </a:r>
          </a:p>
        </p:txBody>
      </p:sp>
      <p:sp>
        <p:nvSpPr>
          <p:cNvPr name="TextBox 19" id="19"/>
          <p:cNvSpPr txBox="true"/>
          <p:nvPr/>
        </p:nvSpPr>
        <p:spPr>
          <a:xfrm rot="0">
            <a:off x="2815445" y="726677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06</a:t>
            </a:r>
          </a:p>
        </p:txBody>
      </p:sp>
      <p:sp>
        <p:nvSpPr>
          <p:cNvPr name="TextBox 20" id="20"/>
          <p:cNvSpPr txBox="true"/>
          <p:nvPr/>
        </p:nvSpPr>
        <p:spPr>
          <a:xfrm rot="0">
            <a:off x="2815445" y="8117064"/>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07</a:t>
            </a:r>
          </a:p>
        </p:txBody>
      </p:sp>
      <p:sp>
        <p:nvSpPr>
          <p:cNvPr name="TextBox 21" id="21"/>
          <p:cNvSpPr txBox="true"/>
          <p:nvPr/>
        </p:nvSpPr>
        <p:spPr>
          <a:xfrm rot="0">
            <a:off x="4164009" y="3120961"/>
            <a:ext cx="5790503"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Business Problem</a:t>
            </a:r>
          </a:p>
        </p:txBody>
      </p:sp>
      <p:sp>
        <p:nvSpPr>
          <p:cNvPr name="TextBox 22" id="22"/>
          <p:cNvSpPr txBox="true"/>
          <p:nvPr/>
        </p:nvSpPr>
        <p:spPr>
          <a:xfrm rot="0">
            <a:off x="4164009" y="4019625"/>
            <a:ext cx="7513641"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Data Understanding, Data Cleaning, EDA</a:t>
            </a:r>
          </a:p>
        </p:txBody>
      </p:sp>
      <p:sp>
        <p:nvSpPr>
          <p:cNvPr name="TextBox 23" id="23"/>
          <p:cNvSpPr txBox="true"/>
          <p:nvPr/>
        </p:nvSpPr>
        <p:spPr>
          <a:xfrm rot="0">
            <a:off x="4164009" y="4857274"/>
            <a:ext cx="5790503" cy="85669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Feature Selection and Feature Engineering</a:t>
            </a:r>
          </a:p>
        </p:txBody>
      </p:sp>
      <p:sp>
        <p:nvSpPr>
          <p:cNvPr name="TextBox 24" id="24"/>
          <p:cNvSpPr txBox="true"/>
          <p:nvPr/>
        </p:nvSpPr>
        <p:spPr>
          <a:xfrm rot="0">
            <a:off x="4164009" y="5841663"/>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Modelling</a:t>
            </a:r>
          </a:p>
        </p:txBody>
      </p:sp>
      <p:sp>
        <p:nvSpPr>
          <p:cNvPr name="TextBox 25" id="25"/>
          <p:cNvSpPr txBox="true"/>
          <p:nvPr/>
        </p:nvSpPr>
        <p:spPr>
          <a:xfrm rot="0">
            <a:off x="4164009" y="6642507"/>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Hyperparameter Tuning</a:t>
            </a:r>
          </a:p>
        </p:txBody>
      </p:sp>
      <p:sp>
        <p:nvSpPr>
          <p:cNvPr name="TextBox 26" id="26"/>
          <p:cNvSpPr txBox="true"/>
          <p:nvPr/>
        </p:nvSpPr>
        <p:spPr>
          <a:xfrm rot="0">
            <a:off x="4164009" y="7434884"/>
            <a:ext cx="5790503" cy="85669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Feature Importance &amp; Save Model</a:t>
            </a:r>
          </a:p>
        </p:txBody>
      </p:sp>
      <p:sp>
        <p:nvSpPr>
          <p:cNvPr name="TextBox 27" id="27"/>
          <p:cNvSpPr txBox="true"/>
          <p:nvPr/>
        </p:nvSpPr>
        <p:spPr>
          <a:xfrm rot="0">
            <a:off x="4164009" y="8412891"/>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Kesimpulan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Modelling</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770012" y="1767181"/>
            <a:ext cx="17517988" cy="3321703"/>
          </a:xfrm>
          <a:prstGeom prst="rect">
            <a:avLst/>
          </a:prstGeom>
        </p:spPr>
        <p:txBody>
          <a:bodyPr anchor="t" rtlCol="false" tIns="0" lIns="0" bIns="0" rIns="0">
            <a:spAutoFit/>
          </a:bodyPr>
          <a:lstStyle/>
          <a:p>
            <a:pPr algn="l">
              <a:lnSpc>
                <a:spcPts val="3814"/>
              </a:lnSpc>
            </a:pPr>
            <a:r>
              <a:rPr lang="en-US" sz="2724">
                <a:solidFill>
                  <a:srgbClr val="000000"/>
                </a:solidFill>
                <a:latin typeface="Canva Sans"/>
                <a:ea typeface="Canva Sans"/>
                <a:cs typeface="Canva Sans"/>
                <a:sym typeface="Canva Sans"/>
              </a:rPr>
              <a:t>kita akan menggunakan base model dan ensemble model, untuk base model yang digunakan adalah Linear Regression, KNN Regressor, Decision Tree Regressor, Rigde Regression, Lasso Regression, Elastic Net.</a:t>
            </a:r>
          </a:p>
          <a:p>
            <a:pPr algn="l">
              <a:lnSpc>
                <a:spcPts val="3814"/>
              </a:lnSpc>
            </a:pPr>
          </a:p>
          <a:p>
            <a:pPr algn="l">
              <a:lnSpc>
                <a:spcPts val="3814"/>
              </a:lnSpc>
            </a:pPr>
            <a:r>
              <a:rPr lang="en-US" sz="2724">
                <a:solidFill>
                  <a:srgbClr val="000000"/>
                </a:solidFill>
                <a:latin typeface="Canva Sans"/>
                <a:ea typeface="Canva Sans"/>
                <a:cs typeface="Canva Sans"/>
                <a:sym typeface="Canva Sans"/>
              </a:rPr>
              <a:t>sedangkan untuk ensemble model yang digunakan adalah Random Forest Regressor, Ada Boost Regressor, Gradient Boosting Regressor, Xtreme Gradient Boosting Regessor.</a:t>
            </a:r>
          </a:p>
          <a:p>
            <a:pPr algn="l">
              <a:lnSpc>
                <a:spcPts val="3814"/>
              </a:lnSpc>
            </a:pPr>
          </a:p>
        </p:txBody>
      </p:sp>
      <p:sp>
        <p:nvSpPr>
          <p:cNvPr name="TextBox 10" id="10"/>
          <p:cNvSpPr txBox="true"/>
          <p:nvPr/>
        </p:nvSpPr>
        <p:spPr>
          <a:xfrm rot="0">
            <a:off x="653708" y="5086350"/>
            <a:ext cx="17634292" cy="4274203"/>
          </a:xfrm>
          <a:prstGeom prst="rect">
            <a:avLst/>
          </a:prstGeom>
        </p:spPr>
        <p:txBody>
          <a:bodyPr anchor="t" rtlCol="false" tIns="0" lIns="0" bIns="0" rIns="0">
            <a:spAutoFit/>
          </a:bodyPr>
          <a:lstStyle/>
          <a:p>
            <a:pPr algn="l">
              <a:lnSpc>
                <a:spcPts val="3814"/>
              </a:lnSpc>
            </a:pPr>
            <a:r>
              <a:rPr lang="en-US" sz="2724">
                <a:solidFill>
                  <a:srgbClr val="000000"/>
                </a:solidFill>
                <a:latin typeface="Canva Sans"/>
                <a:ea typeface="Canva Sans"/>
                <a:cs typeface="Canva Sans"/>
                <a:sym typeface="Canva Sans"/>
              </a:rPr>
              <a:t>- RMSE: Menghitung akar rata-rata kesalahan kuadrat, sehingga sangat sensitif terhadap outlier dan memberikan ukuran kesalahan dalam satuan yang sama dengan harga mobil.</a:t>
            </a:r>
          </a:p>
          <a:p>
            <a:pPr algn="l">
              <a:lnSpc>
                <a:spcPts val="3814"/>
              </a:lnSpc>
            </a:pPr>
            <a:r>
              <a:rPr lang="en-US" sz="2724">
                <a:solidFill>
                  <a:srgbClr val="000000"/>
                </a:solidFill>
                <a:latin typeface="Canva Sans"/>
                <a:ea typeface="Canva Sans"/>
                <a:cs typeface="Canva Sans"/>
                <a:sym typeface="Canva Sans"/>
              </a:rPr>
              <a:t>- MAE: Mengukur rata-rata selisih absolut antara prediksi dan nilai aktual, memberikan interpretasi yang sederhana dan stabil dari kesalahan prediksi.</a:t>
            </a:r>
          </a:p>
          <a:p>
            <a:pPr algn="l">
              <a:lnSpc>
                <a:spcPts val="3814"/>
              </a:lnSpc>
            </a:pPr>
            <a:r>
              <a:rPr lang="en-US" sz="2724">
                <a:solidFill>
                  <a:srgbClr val="000000"/>
                </a:solidFill>
                <a:latin typeface="Canva Sans"/>
                <a:ea typeface="Canva Sans"/>
                <a:cs typeface="Canva Sans"/>
                <a:sym typeface="Canva Sans"/>
              </a:rPr>
              <a:t>- MAPE: Menyajikan kesalahan prediksi dalam bentuk persentase, memudahkan perbandingan performa model secara relatif terhadap nilai aktual.</a:t>
            </a:r>
          </a:p>
          <a:p>
            <a:pPr algn="l">
              <a:lnSpc>
                <a:spcPts val="3814"/>
              </a:lnSpc>
            </a:pPr>
            <a:r>
              <a:rPr lang="en-US" sz="2724">
                <a:solidFill>
                  <a:srgbClr val="000000"/>
                </a:solidFill>
                <a:latin typeface="Canva Sans"/>
                <a:ea typeface="Canva Sans"/>
                <a:cs typeface="Canva Sans"/>
                <a:sym typeface="Canva Sans"/>
              </a:rPr>
              <a:t>- R²: Menunjukkan proporsi variabilitas data yang dapat dijelaskan oleh model, memberikan gambaran keseluruhan tentang kekuatan prediktif model.</a:t>
            </a:r>
          </a:p>
          <a:p>
            <a:pPr algn="l">
              <a:lnSpc>
                <a:spcPts val="3814"/>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Hasil Model</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212880" y="1433246"/>
            <a:ext cx="8749439" cy="1188357"/>
          </a:xfrm>
          <a:custGeom>
            <a:avLst/>
            <a:gdLst/>
            <a:ahLst/>
            <a:cxnLst/>
            <a:rect r="r" b="b" t="t" l="l"/>
            <a:pathLst>
              <a:path h="1188357" w="8749439">
                <a:moveTo>
                  <a:pt x="0" y="0"/>
                </a:moveTo>
                <a:lnTo>
                  <a:pt x="8749439" y="0"/>
                </a:lnTo>
                <a:lnTo>
                  <a:pt x="8749439" y="1188357"/>
                </a:lnTo>
                <a:lnTo>
                  <a:pt x="0" y="1188357"/>
                </a:lnTo>
                <a:lnTo>
                  <a:pt x="0" y="0"/>
                </a:lnTo>
                <a:close/>
              </a:path>
            </a:pathLst>
          </a:custGeom>
          <a:blipFill>
            <a:blip r:embed="rId5"/>
            <a:stretch>
              <a:fillRect l="0" t="0" r="0" b="0"/>
            </a:stretch>
          </a:blipFill>
        </p:spPr>
      </p:sp>
      <p:sp>
        <p:nvSpPr>
          <p:cNvPr name="Freeform 10" id="10"/>
          <p:cNvSpPr/>
          <p:nvPr/>
        </p:nvSpPr>
        <p:spPr>
          <a:xfrm flipH="false" flipV="false" rot="0">
            <a:off x="212880" y="3052301"/>
            <a:ext cx="8749439" cy="1195575"/>
          </a:xfrm>
          <a:custGeom>
            <a:avLst/>
            <a:gdLst/>
            <a:ahLst/>
            <a:cxnLst/>
            <a:rect r="r" b="b" t="t" l="l"/>
            <a:pathLst>
              <a:path h="1195575" w="8749439">
                <a:moveTo>
                  <a:pt x="0" y="0"/>
                </a:moveTo>
                <a:lnTo>
                  <a:pt x="8749439" y="0"/>
                </a:lnTo>
                <a:lnTo>
                  <a:pt x="8749439" y="1195576"/>
                </a:lnTo>
                <a:lnTo>
                  <a:pt x="0" y="1195576"/>
                </a:lnTo>
                <a:lnTo>
                  <a:pt x="0" y="0"/>
                </a:lnTo>
                <a:close/>
              </a:path>
            </a:pathLst>
          </a:custGeom>
          <a:blipFill>
            <a:blip r:embed="rId6"/>
            <a:stretch>
              <a:fillRect l="0" t="0" r="0" b="0"/>
            </a:stretch>
          </a:blipFill>
        </p:spPr>
      </p:sp>
      <p:sp>
        <p:nvSpPr>
          <p:cNvPr name="Freeform 11" id="11"/>
          <p:cNvSpPr/>
          <p:nvPr/>
        </p:nvSpPr>
        <p:spPr>
          <a:xfrm flipH="false" flipV="false" rot="0">
            <a:off x="322997" y="4705776"/>
            <a:ext cx="8639321" cy="1123231"/>
          </a:xfrm>
          <a:custGeom>
            <a:avLst/>
            <a:gdLst/>
            <a:ahLst/>
            <a:cxnLst/>
            <a:rect r="r" b="b" t="t" l="l"/>
            <a:pathLst>
              <a:path h="1123231" w="8639321">
                <a:moveTo>
                  <a:pt x="0" y="0"/>
                </a:moveTo>
                <a:lnTo>
                  <a:pt x="8639322" y="0"/>
                </a:lnTo>
                <a:lnTo>
                  <a:pt x="8639322" y="1123232"/>
                </a:lnTo>
                <a:lnTo>
                  <a:pt x="0" y="1123232"/>
                </a:lnTo>
                <a:lnTo>
                  <a:pt x="0" y="0"/>
                </a:lnTo>
                <a:close/>
              </a:path>
            </a:pathLst>
          </a:custGeom>
          <a:blipFill>
            <a:blip r:embed="rId7"/>
            <a:stretch>
              <a:fillRect l="0" t="0" r="0" b="0"/>
            </a:stretch>
          </a:blipFill>
        </p:spPr>
      </p:sp>
      <p:sp>
        <p:nvSpPr>
          <p:cNvPr name="Freeform 12" id="12"/>
          <p:cNvSpPr/>
          <p:nvPr/>
        </p:nvSpPr>
        <p:spPr>
          <a:xfrm flipH="false" flipV="false" rot="0">
            <a:off x="322997" y="6257633"/>
            <a:ext cx="8639321" cy="1247045"/>
          </a:xfrm>
          <a:custGeom>
            <a:avLst/>
            <a:gdLst/>
            <a:ahLst/>
            <a:cxnLst/>
            <a:rect r="r" b="b" t="t" l="l"/>
            <a:pathLst>
              <a:path h="1247045" w="8639321">
                <a:moveTo>
                  <a:pt x="0" y="0"/>
                </a:moveTo>
                <a:lnTo>
                  <a:pt x="8639322" y="0"/>
                </a:lnTo>
                <a:lnTo>
                  <a:pt x="8639322" y="1247044"/>
                </a:lnTo>
                <a:lnTo>
                  <a:pt x="0" y="1247044"/>
                </a:lnTo>
                <a:lnTo>
                  <a:pt x="0" y="0"/>
                </a:lnTo>
                <a:close/>
              </a:path>
            </a:pathLst>
          </a:custGeom>
          <a:blipFill>
            <a:blip r:embed="rId8"/>
            <a:stretch>
              <a:fillRect l="0" t="0" r="0" b="0"/>
            </a:stretch>
          </a:blipFill>
        </p:spPr>
      </p:sp>
      <p:sp>
        <p:nvSpPr>
          <p:cNvPr name="Freeform 13" id="13"/>
          <p:cNvSpPr/>
          <p:nvPr/>
        </p:nvSpPr>
        <p:spPr>
          <a:xfrm flipH="false" flipV="false" rot="0">
            <a:off x="356838" y="7685652"/>
            <a:ext cx="8639321" cy="1141532"/>
          </a:xfrm>
          <a:custGeom>
            <a:avLst/>
            <a:gdLst/>
            <a:ahLst/>
            <a:cxnLst/>
            <a:rect r="r" b="b" t="t" l="l"/>
            <a:pathLst>
              <a:path h="1141532" w="8639321">
                <a:moveTo>
                  <a:pt x="0" y="0"/>
                </a:moveTo>
                <a:lnTo>
                  <a:pt x="8639322" y="0"/>
                </a:lnTo>
                <a:lnTo>
                  <a:pt x="8639322" y="1141532"/>
                </a:lnTo>
                <a:lnTo>
                  <a:pt x="0" y="1141532"/>
                </a:lnTo>
                <a:lnTo>
                  <a:pt x="0" y="0"/>
                </a:lnTo>
                <a:close/>
              </a:path>
            </a:pathLst>
          </a:custGeom>
          <a:blipFill>
            <a:blip r:embed="rId9"/>
            <a:stretch>
              <a:fillRect l="0" t="0" r="0" b="0"/>
            </a:stretch>
          </a:blipFill>
        </p:spPr>
      </p:sp>
      <p:sp>
        <p:nvSpPr>
          <p:cNvPr name="Freeform 14" id="14"/>
          <p:cNvSpPr/>
          <p:nvPr/>
        </p:nvSpPr>
        <p:spPr>
          <a:xfrm flipH="false" flipV="false" rot="0">
            <a:off x="9491477" y="1433246"/>
            <a:ext cx="8195563" cy="1188357"/>
          </a:xfrm>
          <a:custGeom>
            <a:avLst/>
            <a:gdLst/>
            <a:ahLst/>
            <a:cxnLst/>
            <a:rect r="r" b="b" t="t" l="l"/>
            <a:pathLst>
              <a:path h="1188357" w="8195563">
                <a:moveTo>
                  <a:pt x="0" y="0"/>
                </a:moveTo>
                <a:lnTo>
                  <a:pt x="8195563" y="0"/>
                </a:lnTo>
                <a:lnTo>
                  <a:pt x="8195563" y="1188357"/>
                </a:lnTo>
                <a:lnTo>
                  <a:pt x="0" y="1188357"/>
                </a:lnTo>
                <a:lnTo>
                  <a:pt x="0" y="0"/>
                </a:lnTo>
                <a:close/>
              </a:path>
            </a:pathLst>
          </a:custGeom>
          <a:blipFill>
            <a:blip r:embed="rId10"/>
            <a:stretch>
              <a:fillRect l="0" t="0" r="0" b="0"/>
            </a:stretch>
          </a:blipFill>
        </p:spPr>
      </p:sp>
      <p:sp>
        <p:nvSpPr>
          <p:cNvPr name="Freeform 15" id="15"/>
          <p:cNvSpPr/>
          <p:nvPr/>
        </p:nvSpPr>
        <p:spPr>
          <a:xfrm flipH="false" flipV="false" rot="0">
            <a:off x="9491477" y="3052301"/>
            <a:ext cx="8195563" cy="1021669"/>
          </a:xfrm>
          <a:custGeom>
            <a:avLst/>
            <a:gdLst/>
            <a:ahLst/>
            <a:cxnLst/>
            <a:rect r="r" b="b" t="t" l="l"/>
            <a:pathLst>
              <a:path h="1021669" w="8195563">
                <a:moveTo>
                  <a:pt x="0" y="0"/>
                </a:moveTo>
                <a:lnTo>
                  <a:pt x="8195563" y="0"/>
                </a:lnTo>
                <a:lnTo>
                  <a:pt x="8195563" y="1021669"/>
                </a:lnTo>
                <a:lnTo>
                  <a:pt x="0" y="1021669"/>
                </a:lnTo>
                <a:lnTo>
                  <a:pt x="0" y="0"/>
                </a:lnTo>
                <a:close/>
              </a:path>
            </a:pathLst>
          </a:custGeom>
          <a:blipFill>
            <a:blip r:embed="rId11"/>
            <a:stretch>
              <a:fillRect l="0" t="0" r="0" b="0"/>
            </a:stretch>
          </a:blipFill>
        </p:spPr>
      </p:sp>
      <p:sp>
        <p:nvSpPr>
          <p:cNvPr name="Freeform 16" id="16"/>
          <p:cNvSpPr/>
          <p:nvPr/>
        </p:nvSpPr>
        <p:spPr>
          <a:xfrm flipH="false" flipV="false" rot="0">
            <a:off x="9491477" y="4705776"/>
            <a:ext cx="8195563" cy="1049504"/>
          </a:xfrm>
          <a:custGeom>
            <a:avLst/>
            <a:gdLst/>
            <a:ahLst/>
            <a:cxnLst/>
            <a:rect r="r" b="b" t="t" l="l"/>
            <a:pathLst>
              <a:path h="1049504" w="8195563">
                <a:moveTo>
                  <a:pt x="0" y="0"/>
                </a:moveTo>
                <a:lnTo>
                  <a:pt x="8195563" y="0"/>
                </a:lnTo>
                <a:lnTo>
                  <a:pt x="8195563" y="1049504"/>
                </a:lnTo>
                <a:lnTo>
                  <a:pt x="0" y="1049504"/>
                </a:lnTo>
                <a:lnTo>
                  <a:pt x="0" y="0"/>
                </a:lnTo>
                <a:close/>
              </a:path>
            </a:pathLst>
          </a:custGeom>
          <a:blipFill>
            <a:blip r:embed="rId12"/>
            <a:stretch>
              <a:fillRect l="0" t="0" r="0" b="0"/>
            </a:stretch>
          </a:blipFill>
        </p:spPr>
      </p:sp>
      <p:sp>
        <p:nvSpPr>
          <p:cNvPr name="Freeform 17" id="17"/>
          <p:cNvSpPr/>
          <p:nvPr/>
        </p:nvSpPr>
        <p:spPr>
          <a:xfrm flipH="false" flipV="false" rot="0">
            <a:off x="9491477" y="6257633"/>
            <a:ext cx="8195563" cy="998388"/>
          </a:xfrm>
          <a:custGeom>
            <a:avLst/>
            <a:gdLst/>
            <a:ahLst/>
            <a:cxnLst/>
            <a:rect r="r" b="b" t="t" l="l"/>
            <a:pathLst>
              <a:path h="998388" w="8195563">
                <a:moveTo>
                  <a:pt x="0" y="0"/>
                </a:moveTo>
                <a:lnTo>
                  <a:pt x="8195563" y="0"/>
                </a:lnTo>
                <a:lnTo>
                  <a:pt x="8195563" y="998388"/>
                </a:lnTo>
                <a:lnTo>
                  <a:pt x="0" y="998388"/>
                </a:lnTo>
                <a:lnTo>
                  <a:pt x="0" y="0"/>
                </a:lnTo>
                <a:close/>
              </a:path>
            </a:pathLst>
          </a:custGeom>
          <a:blipFill>
            <a:blip r:embed="rId13"/>
            <a:stretch>
              <a:fillRect l="0" t="0" r="0" b="0"/>
            </a:stretch>
          </a:blipFill>
        </p:spPr>
      </p:sp>
      <p:sp>
        <p:nvSpPr>
          <p:cNvPr name="Freeform 18" id="18"/>
          <p:cNvSpPr/>
          <p:nvPr/>
        </p:nvSpPr>
        <p:spPr>
          <a:xfrm flipH="false" flipV="false" rot="0">
            <a:off x="9491477" y="7684646"/>
            <a:ext cx="8591144" cy="966504"/>
          </a:xfrm>
          <a:custGeom>
            <a:avLst/>
            <a:gdLst/>
            <a:ahLst/>
            <a:cxnLst/>
            <a:rect r="r" b="b" t="t" l="l"/>
            <a:pathLst>
              <a:path h="966504" w="8591144">
                <a:moveTo>
                  <a:pt x="0" y="0"/>
                </a:moveTo>
                <a:lnTo>
                  <a:pt x="8591144" y="0"/>
                </a:lnTo>
                <a:lnTo>
                  <a:pt x="8591144" y="966504"/>
                </a:lnTo>
                <a:lnTo>
                  <a:pt x="0" y="966504"/>
                </a:lnTo>
                <a:lnTo>
                  <a:pt x="0" y="0"/>
                </a:lnTo>
                <a:close/>
              </a:path>
            </a:pathLst>
          </a:custGeom>
          <a:blipFill>
            <a:blip r:embed="rId14"/>
            <a:stretch>
              <a:fillRect l="0" t="0" r="0" b="0"/>
            </a:stretch>
          </a:blipFill>
        </p:spPr>
      </p:sp>
      <p:sp>
        <p:nvSpPr>
          <p:cNvPr name="TextBox 19" id="19"/>
          <p:cNvSpPr txBox="true"/>
          <p:nvPr/>
        </p:nvSpPr>
        <p:spPr>
          <a:xfrm rot="0">
            <a:off x="212880" y="8931959"/>
            <a:ext cx="18288000" cy="1234439"/>
          </a:xfrm>
          <a:prstGeom prst="rect">
            <a:avLst/>
          </a:prstGeom>
        </p:spPr>
        <p:txBody>
          <a:bodyPr anchor="t" rtlCol="false" tIns="0" lIns="0" bIns="0" rIns="0">
            <a:spAutoFit/>
          </a:bodyPr>
          <a:lstStyle/>
          <a:p>
            <a:pPr algn="l">
              <a:lnSpc>
                <a:spcPts val="3360"/>
              </a:lnSpc>
            </a:pPr>
            <a:r>
              <a:rPr lang="en-US" sz="2400">
                <a:solidFill>
                  <a:srgbClr val="000000"/>
                </a:solidFill>
                <a:latin typeface="Canva Sans"/>
                <a:ea typeface="Canva Sans"/>
                <a:cs typeface="Canva Sans"/>
                <a:sym typeface="Canva Sans"/>
              </a:rPr>
              <a:t>Setelah melihat hasil yang di dapatkan dari semua model, maka bisa disimpulkan bahwa kita akan menggunakan model Xtreme Gradient Boosting Regressor karena model tersebut memiliki Metrics Evaluation yang paling bagus dibandingkan dengan model-model lainnya.</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Kepercayaan Model</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1430482" y="2501574"/>
            <a:ext cx="15131355" cy="5226703"/>
          </a:xfrm>
          <a:prstGeom prst="rect">
            <a:avLst/>
          </a:prstGeom>
        </p:spPr>
        <p:txBody>
          <a:bodyPr anchor="t" rtlCol="false" tIns="0" lIns="0" bIns="0" rIns="0">
            <a:spAutoFit/>
          </a:bodyPr>
          <a:lstStyle/>
          <a:p>
            <a:pPr algn="l">
              <a:lnSpc>
                <a:spcPts val="3814"/>
              </a:lnSpc>
            </a:pPr>
            <a:r>
              <a:rPr lang="en-US" sz="2724">
                <a:solidFill>
                  <a:srgbClr val="000000"/>
                </a:solidFill>
                <a:latin typeface="Canva Sans"/>
                <a:ea typeface="Canva Sans"/>
                <a:cs typeface="Canva Sans"/>
                <a:sym typeface="Canva Sans"/>
              </a:rPr>
              <a:t>Kriteria Kepercayaan Model:</a:t>
            </a:r>
          </a:p>
          <a:p>
            <a:pPr algn="l">
              <a:lnSpc>
                <a:spcPts val="3814"/>
              </a:lnSpc>
            </a:pPr>
            <a:r>
              <a:rPr lang="en-US" sz="2724">
                <a:solidFill>
                  <a:srgbClr val="000000"/>
                </a:solidFill>
                <a:latin typeface="Canva Sans"/>
                <a:ea typeface="Canva Sans"/>
                <a:cs typeface="Canva Sans"/>
                <a:sym typeface="Canva Sans"/>
              </a:rPr>
              <a:t>Model dapat dipercaya jika:</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Data training representatif dan mencakup variabilitas dunia nyata.</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Asumsi model terpenuhi (misalnya,</a:t>
            </a:r>
            <a:r>
              <a:rPr lang="en-US" sz="2724">
                <a:solidFill>
                  <a:srgbClr val="000000"/>
                </a:solidFill>
                <a:latin typeface="Canva Sans"/>
                <a:ea typeface="Canva Sans"/>
                <a:cs typeface="Canva Sans"/>
                <a:sym typeface="Canva Sans"/>
              </a:rPr>
              <a:t> linier untuk Linear Regression).</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Hasil validasi dan cross-validation konsisten (misalnya, RMSE, MAE, R² yang stabil).</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Data baru memiliki karakteristik yang mirip dengan data training.</a:t>
            </a:r>
          </a:p>
          <a:p>
            <a:pPr algn="l">
              <a:lnSpc>
                <a:spcPts val="3814"/>
              </a:lnSpc>
            </a:pPr>
            <a:r>
              <a:rPr lang="en-US" sz="2724">
                <a:solidFill>
                  <a:srgbClr val="000000"/>
                </a:solidFill>
                <a:latin typeface="Canva Sans"/>
                <a:ea typeface="Canva Sans"/>
                <a:cs typeface="Canva Sans"/>
                <a:sym typeface="Canva Sans"/>
              </a:rPr>
              <a:t>Model tidak dapat dipercaya jika:</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Data baru out-of-distribution atau memiliki pola berbeda dari data training.</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Terjadi overfitting (model menghafal noise) atau underfitting (model terlalu sederhana).</a:t>
            </a:r>
          </a:p>
          <a:p>
            <a:pPr algn="l" marL="588176" indent="-294088" lvl="1">
              <a:lnSpc>
                <a:spcPts val="3814"/>
              </a:lnSpc>
              <a:buFont typeface="Arial"/>
              <a:buChar char="•"/>
            </a:pPr>
            <a:r>
              <a:rPr lang="en-US" sz="2724">
                <a:solidFill>
                  <a:srgbClr val="000000"/>
                </a:solidFill>
                <a:latin typeface="Canva Sans"/>
                <a:ea typeface="Canva Sans"/>
                <a:cs typeface="Canva Sans"/>
                <a:sym typeface="Canva Sans"/>
              </a:rPr>
              <a:t>Data bermasalah, misalnya banyak noise, missing values, atau kesalahan pencatatan.</a:t>
            </a:r>
          </a:p>
          <a:p>
            <a:pPr algn="l">
              <a:lnSpc>
                <a:spcPts val="3814"/>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301779" y="2978379"/>
            <a:ext cx="14177236" cy="286546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HYPERPARAMETER TUNING</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4995836" y="5691400"/>
            <a:ext cx="8296328" cy="10540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ea typeface="Open Sauce"/>
                <a:cs typeface="Open Sauce"/>
                <a:sym typeface="Open Sauce"/>
              </a:rPr>
              <a:t>Random Search using RandomizedSearchCV</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Random Search</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770012" y="3696669"/>
            <a:ext cx="7276091" cy="2893662"/>
          </a:xfrm>
          <a:custGeom>
            <a:avLst/>
            <a:gdLst/>
            <a:ahLst/>
            <a:cxnLst/>
            <a:rect r="r" b="b" t="t" l="l"/>
            <a:pathLst>
              <a:path h="2893662" w="7276091">
                <a:moveTo>
                  <a:pt x="0" y="0"/>
                </a:moveTo>
                <a:lnTo>
                  <a:pt x="7276091" y="0"/>
                </a:lnTo>
                <a:lnTo>
                  <a:pt x="7276091" y="2893662"/>
                </a:lnTo>
                <a:lnTo>
                  <a:pt x="0" y="2893662"/>
                </a:lnTo>
                <a:lnTo>
                  <a:pt x="0" y="0"/>
                </a:lnTo>
                <a:close/>
              </a:path>
            </a:pathLst>
          </a:custGeom>
          <a:blipFill>
            <a:blip r:embed="rId5"/>
            <a:stretch>
              <a:fillRect l="0" t="0" r="0" b="0"/>
            </a:stretch>
          </a:blipFill>
        </p:spPr>
      </p:sp>
      <p:sp>
        <p:nvSpPr>
          <p:cNvPr name="Freeform 10" id="10"/>
          <p:cNvSpPr/>
          <p:nvPr/>
        </p:nvSpPr>
        <p:spPr>
          <a:xfrm flipH="false" flipV="false" rot="0">
            <a:off x="9487203" y="3586659"/>
            <a:ext cx="7772097" cy="3234694"/>
          </a:xfrm>
          <a:custGeom>
            <a:avLst/>
            <a:gdLst/>
            <a:ahLst/>
            <a:cxnLst/>
            <a:rect r="r" b="b" t="t" l="l"/>
            <a:pathLst>
              <a:path h="3234694" w="7772097">
                <a:moveTo>
                  <a:pt x="0" y="0"/>
                </a:moveTo>
                <a:lnTo>
                  <a:pt x="7772097" y="0"/>
                </a:lnTo>
                <a:lnTo>
                  <a:pt x="7772097" y="3234694"/>
                </a:lnTo>
                <a:lnTo>
                  <a:pt x="0" y="3234694"/>
                </a:lnTo>
                <a:lnTo>
                  <a:pt x="0" y="0"/>
                </a:lnTo>
                <a:close/>
              </a:path>
            </a:pathLst>
          </a:custGeom>
          <a:blipFill>
            <a:blip r:embed="rId6"/>
            <a:stretch>
              <a:fillRect l="0" t="0" r="0" b="0"/>
            </a:stretch>
          </a:blipFill>
        </p:spPr>
      </p:sp>
      <p:sp>
        <p:nvSpPr>
          <p:cNvPr name="Freeform 11" id="11"/>
          <p:cNvSpPr/>
          <p:nvPr/>
        </p:nvSpPr>
        <p:spPr>
          <a:xfrm flipH="false" flipV="false" rot="0">
            <a:off x="571172" y="7224128"/>
            <a:ext cx="17145656" cy="2400392"/>
          </a:xfrm>
          <a:custGeom>
            <a:avLst/>
            <a:gdLst/>
            <a:ahLst/>
            <a:cxnLst/>
            <a:rect r="r" b="b" t="t" l="l"/>
            <a:pathLst>
              <a:path h="2400392" w="17145656">
                <a:moveTo>
                  <a:pt x="0" y="0"/>
                </a:moveTo>
                <a:lnTo>
                  <a:pt x="17145656" y="0"/>
                </a:lnTo>
                <a:lnTo>
                  <a:pt x="17145656" y="2400392"/>
                </a:lnTo>
                <a:lnTo>
                  <a:pt x="0" y="2400392"/>
                </a:lnTo>
                <a:lnTo>
                  <a:pt x="0" y="0"/>
                </a:lnTo>
                <a:close/>
              </a:path>
            </a:pathLst>
          </a:custGeom>
          <a:blipFill>
            <a:blip r:embed="rId7"/>
            <a:stretch>
              <a:fillRect l="0" t="0" r="0" b="0"/>
            </a:stretch>
          </a:blipFill>
        </p:spPr>
      </p:sp>
      <p:sp>
        <p:nvSpPr>
          <p:cNvPr name="TextBox 12" id="12"/>
          <p:cNvSpPr txBox="true"/>
          <p:nvPr/>
        </p:nvSpPr>
        <p:spPr>
          <a:xfrm rot="0">
            <a:off x="770012" y="1767181"/>
            <a:ext cx="17517988" cy="1416703"/>
          </a:xfrm>
          <a:prstGeom prst="rect">
            <a:avLst/>
          </a:prstGeom>
        </p:spPr>
        <p:txBody>
          <a:bodyPr anchor="t" rtlCol="false" tIns="0" lIns="0" bIns="0" rIns="0">
            <a:spAutoFit/>
          </a:bodyPr>
          <a:lstStyle/>
          <a:p>
            <a:pPr algn="l">
              <a:lnSpc>
                <a:spcPts val="3814"/>
              </a:lnSpc>
            </a:pPr>
            <a:r>
              <a:rPr lang="en-US" sz="2724">
                <a:solidFill>
                  <a:srgbClr val="000000"/>
                </a:solidFill>
                <a:latin typeface="Canva Sans"/>
                <a:ea typeface="Canva Sans"/>
                <a:cs typeface="Canva Sans"/>
                <a:sym typeface="Canva Sans"/>
              </a:rPr>
              <a:t>Langkah selanjutnya adalah melakukan Hyperparameter Tuning terhadap model yang kita pilih. Metode Hyperparameter Tuning yang dipilih adalah dengan Random Search, tujuannya adalah agar pencarian bisa menjadi lebih cepat dibandingkan jika kita menggunakan Grid Search.</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Nilai Aktual VS Nilai Prediksi</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4149060" y="1351636"/>
            <a:ext cx="9694199" cy="5634753"/>
          </a:xfrm>
          <a:custGeom>
            <a:avLst/>
            <a:gdLst/>
            <a:ahLst/>
            <a:cxnLst/>
            <a:rect r="r" b="b" t="t" l="l"/>
            <a:pathLst>
              <a:path h="5634753" w="9694199">
                <a:moveTo>
                  <a:pt x="0" y="0"/>
                </a:moveTo>
                <a:lnTo>
                  <a:pt x="9694199" y="0"/>
                </a:lnTo>
                <a:lnTo>
                  <a:pt x="9694199" y="5634753"/>
                </a:lnTo>
                <a:lnTo>
                  <a:pt x="0" y="5634753"/>
                </a:lnTo>
                <a:lnTo>
                  <a:pt x="0" y="0"/>
                </a:lnTo>
                <a:close/>
              </a:path>
            </a:pathLst>
          </a:custGeom>
          <a:blipFill>
            <a:blip r:embed="rId5"/>
            <a:stretch>
              <a:fillRect l="0" t="0" r="0" b="0"/>
            </a:stretch>
          </a:blipFill>
        </p:spPr>
      </p:sp>
      <p:sp>
        <p:nvSpPr>
          <p:cNvPr name="TextBox 10" id="10"/>
          <p:cNvSpPr txBox="true"/>
          <p:nvPr/>
        </p:nvSpPr>
        <p:spPr>
          <a:xfrm rot="0">
            <a:off x="1028700" y="7180075"/>
            <a:ext cx="16542068" cy="2910839"/>
          </a:xfrm>
          <a:prstGeom prst="rect">
            <a:avLst/>
          </a:prstGeom>
        </p:spPr>
        <p:txBody>
          <a:bodyPr anchor="t" rtlCol="false" tIns="0" lIns="0" bIns="0" rIns="0">
            <a:spAutoFit/>
          </a:bodyPr>
          <a:lstStyle/>
          <a:p>
            <a:pPr algn="l">
              <a:lnSpc>
                <a:spcPts val="3360"/>
              </a:lnSpc>
            </a:pPr>
            <a:r>
              <a:rPr lang="en-US" sz="2400">
                <a:solidFill>
                  <a:srgbClr val="000000"/>
                </a:solidFill>
                <a:latin typeface="Canva Sans"/>
                <a:ea typeface="Canva Sans"/>
                <a:cs typeface="Canva Sans"/>
                <a:sym typeface="Canva Sans"/>
              </a:rPr>
              <a:t>- Sebaran titik cenderung mengikuti garis diagonal, menandakan model sudah menangkap tren utama.</a:t>
            </a:r>
          </a:p>
          <a:p>
            <a:pPr algn="l">
              <a:lnSpc>
                <a:spcPts val="3360"/>
              </a:lnSpc>
            </a:pPr>
            <a:r>
              <a:rPr lang="en-US" sz="2400">
                <a:solidFill>
                  <a:srgbClr val="000000"/>
                </a:solidFill>
                <a:latin typeface="Canva Sans"/>
                <a:ea typeface="Canva Sans"/>
                <a:cs typeface="Canva Sans"/>
                <a:sym typeface="Canva Sans"/>
              </a:rPr>
              <a:t>- Masih ada penyebaran yang cukup lebar, terutama di rentang harga tinggi, menunjukkan beberapa prediksi meleset jauh.</a:t>
            </a:r>
          </a:p>
          <a:p>
            <a:pPr algn="l">
              <a:lnSpc>
                <a:spcPts val="3360"/>
              </a:lnSpc>
            </a:pPr>
            <a:r>
              <a:rPr lang="en-US" sz="2400">
                <a:solidFill>
                  <a:srgbClr val="000000"/>
                </a:solidFill>
                <a:latin typeface="Canva Sans"/>
                <a:ea typeface="Canva Sans"/>
                <a:cs typeface="Canva Sans"/>
                <a:sym typeface="Canva Sans"/>
              </a:rPr>
              <a:t>- Banyak titik terkonsentrasi di harga rendah, menandakan dominasi data pada rentang tersebut.</a:t>
            </a:r>
          </a:p>
          <a:p>
            <a:pPr algn="l">
              <a:lnSpc>
                <a:spcPts val="3360"/>
              </a:lnSpc>
            </a:pPr>
            <a:r>
              <a:rPr lang="en-US" sz="2400">
                <a:solidFill>
                  <a:srgbClr val="000000"/>
                </a:solidFill>
                <a:latin typeface="Canva Sans"/>
                <a:ea typeface="Canva Sans"/>
                <a:cs typeface="Canva Sans"/>
                <a:sym typeface="Canva Sans"/>
              </a:rPr>
              <a:t>- Model bisa ditingkatkan lebih lanjut (misalnya lewat tuning hyperparameter atau penambahan fitur) untuk mengurangi error.</a:t>
            </a:r>
          </a:p>
          <a:p>
            <a:pPr algn="l">
              <a:lnSpc>
                <a:spcPts val="3360"/>
              </a:lnSpc>
            </a:pP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301779" y="2434419"/>
            <a:ext cx="14177236" cy="549436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FEATURE IMPORTANCE</a:t>
            </a:r>
          </a:p>
          <a:p>
            <a:pPr algn="ctr">
              <a:lnSpc>
                <a:spcPts val="10386"/>
              </a:lnSpc>
            </a:pPr>
            <a:r>
              <a:rPr lang="en-US" sz="10707" spc="1049">
                <a:solidFill>
                  <a:srgbClr val="FFFFFF"/>
                </a:solidFill>
                <a:latin typeface="Codec Pro ExtraBold"/>
                <a:ea typeface="Codec Pro ExtraBold"/>
                <a:cs typeface="Codec Pro ExtraBold"/>
                <a:sym typeface="Codec Pro ExtraBold"/>
              </a:rPr>
              <a:t>&amp;</a:t>
            </a:r>
          </a:p>
          <a:p>
            <a:pPr algn="ctr">
              <a:lnSpc>
                <a:spcPts val="10386"/>
              </a:lnSpc>
            </a:pPr>
            <a:r>
              <a:rPr lang="en-US" sz="10707" spc="1049">
                <a:solidFill>
                  <a:srgbClr val="FFFFFF"/>
                </a:solidFill>
                <a:latin typeface="Codec Pro ExtraBold"/>
                <a:ea typeface="Codec Pro ExtraBold"/>
                <a:cs typeface="Codec Pro ExtraBold"/>
                <a:sym typeface="Codec Pro ExtraBold"/>
              </a:rPr>
              <a:t>SAVE MODEL</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Feature Importance</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958897" y="1628043"/>
            <a:ext cx="8037262" cy="4902730"/>
          </a:xfrm>
          <a:custGeom>
            <a:avLst/>
            <a:gdLst/>
            <a:ahLst/>
            <a:cxnLst/>
            <a:rect r="r" b="b" t="t" l="l"/>
            <a:pathLst>
              <a:path h="4902730" w="8037262">
                <a:moveTo>
                  <a:pt x="0" y="0"/>
                </a:moveTo>
                <a:lnTo>
                  <a:pt x="8037263" y="0"/>
                </a:lnTo>
                <a:lnTo>
                  <a:pt x="8037263" y="4902730"/>
                </a:lnTo>
                <a:lnTo>
                  <a:pt x="0" y="4902730"/>
                </a:lnTo>
                <a:lnTo>
                  <a:pt x="0" y="0"/>
                </a:lnTo>
                <a:close/>
              </a:path>
            </a:pathLst>
          </a:custGeom>
          <a:blipFill>
            <a:blip r:embed="rId5"/>
            <a:stretch>
              <a:fillRect l="0" t="0" r="0" b="0"/>
            </a:stretch>
          </a:blipFill>
        </p:spPr>
      </p:sp>
      <p:sp>
        <p:nvSpPr>
          <p:cNvPr name="Freeform 10" id="10"/>
          <p:cNvSpPr/>
          <p:nvPr/>
        </p:nvSpPr>
        <p:spPr>
          <a:xfrm flipH="false" flipV="false" rot="0">
            <a:off x="10296304" y="1628043"/>
            <a:ext cx="7170355" cy="4902730"/>
          </a:xfrm>
          <a:custGeom>
            <a:avLst/>
            <a:gdLst/>
            <a:ahLst/>
            <a:cxnLst/>
            <a:rect r="r" b="b" t="t" l="l"/>
            <a:pathLst>
              <a:path h="4902730" w="7170355">
                <a:moveTo>
                  <a:pt x="0" y="0"/>
                </a:moveTo>
                <a:lnTo>
                  <a:pt x="7170354" y="0"/>
                </a:lnTo>
                <a:lnTo>
                  <a:pt x="7170354" y="4902730"/>
                </a:lnTo>
                <a:lnTo>
                  <a:pt x="0" y="4902730"/>
                </a:lnTo>
                <a:lnTo>
                  <a:pt x="0" y="0"/>
                </a:lnTo>
                <a:close/>
              </a:path>
            </a:pathLst>
          </a:custGeom>
          <a:blipFill>
            <a:blip r:embed="rId6"/>
            <a:stretch>
              <a:fillRect l="0" t="0" r="0" b="0"/>
            </a:stretch>
          </a:blipFill>
        </p:spPr>
      </p:sp>
      <p:sp>
        <p:nvSpPr>
          <p:cNvPr name="TextBox 11" id="11"/>
          <p:cNvSpPr txBox="true"/>
          <p:nvPr/>
        </p:nvSpPr>
        <p:spPr>
          <a:xfrm rot="0">
            <a:off x="1521494" y="7380273"/>
            <a:ext cx="16542068" cy="1234439"/>
          </a:xfrm>
          <a:prstGeom prst="rect">
            <a:avLst/>
          </a:prstGeom>
        </p:spPr>
        <p:txBody>
          <a:bodyPr anchor="t" rtlCol="false" tIns="0" lIns="0" bIns="0" rIns="0">
            <a:spAutoFit/>
          </a:bodyPr>
          <a:lstStyle/>
          <a:p>
            <a:pPr algn="l">
              <a:lnSpc>
                <a:spcPts val="3360"/>
              </a:lnSpc>
            </a:pPr>
            <a:r>
              <a:rPr lang="en-US" sz="2400">
                <a:solidFill>
                  <a:srgbClr val="000000"/>
                </a:solidFill>
                <a:latin typeface="Canva Sans"/>
                <a:ea typeface="Canva Sans"/>
                <a:cs typeface="Canva Sans"/>
                <a:sym typeface="Canva Sans"/>
              </a:rPr>
              <a:t>Dari feature importance di atas, dapat diketahui bahwa fitur Make, Year, dan Engine_Size sangat memengaruhi model. karena ketiganya memiliki frekuensi kemunculan yang tinggi dalam trees dan memberikan peningkatan akurasi ketika fitur digunakan untuk split.</a:t>
            </a:r>
          </a:p>
        </p:txBody>
      </p:sp>
      <p:sp>
        <p:nvSpPr>
          <p:cNvPr name="TextBox 12" id="12"/>
          <p:cNvSpPr txBox="true"/>
          <p:nvPr/>
        </p:nvSpPr>
        <p:spPr>
          <a:xfrm rot="0">
            <a:off x="2945147" y="6651041"/>
            <a:ext cx="4851797"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importance_type = gain</a:t>
            </a:r>
          </a:p>
        </p:txBody>
      </p:sp>
      <p:sp>
        <p:nvSpPr>
          <p:cNvPr name="TextBox 13" id="13"/>
          <p:cNvSpPr txBox="true"/>
          <p:nvPr/>
        </p:nvSpPr>
        <p:spPr>
          <a:xfrm rot="0">
            <a:off x="11336530" y="6651041"/>
            <a:ext cx="537522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importance_type = weight</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Save Model</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3899380" y="4473379"/>
            <a:ext cx="10489239" cy="3311418"/>
          </a:xfrm>
          <a:custGeom>
            <a:avLst/>
            <a:gdLst/>
            <a:ahLst/>
            <a:cxnLst/>
            <a:rect r="r" b="b" t="t" l="l"/>
            <a:pathLst>
              <a:path h="3311418" w="10489239">
                <a:moveTo>
                  <a:pt x="0" y="0"/>
                </a:moveTo>
                <a:lnTo>
                  <a:pt x="10489240" y="0"/>
                </a:lnTo>
                <a:lnTo>
                  <a:pt x="10489240" y="3311418"/>
                </a:lnTo>
                <a:lnTo>
                  <a:pt x="0" y="3311418"/>
                </a:lnTo>
                <a:lnTo>
                  <a:pt x="0" y="0"/>
                </a:lnTo>
                <a:close/>
              </a:path>
            </a:pathLst>
          </a:custGeom>
          <a:blipFill>
            <a:blip r:embed="rId5"/>
            <a:stretch>
              <a:fillRect l="0" t="0" r="0" b="0"/>
            </a:stretch>
          </a:blipFill>
        </p:spPr>
      </p:sp>
      <p:sp>
        <p:nvSpPr>
          <p:cNvPr name="TextBox 10" id="10"/>
          <p:cNvSpPr txBox="true"/>
          <p:nvPr/>
        </p:nvSpPr>
        <p:spPr>
          <a:xfrm rot="0">
            <a:off x="1070287" y="1896528"/>
            <a:ext cx="16147426" cy="1780540"/>
          </a:xfrm>
          <a:prstGeom prst="rect">
            <a:avLst/>
          </a:prstGeom>
        </p:spPr>
        <p:txBody>
          <a:bodyPr anchor="t" rtlCol="false" tIns="0" lIns="0" bIns="0" rIns="0">
            <a:spAutoFit/>
          </a:bodyPr>
          <a:lstStyle/>
          <a:p>
            <a:pPr algn="l">
              <a:lnSpc>
                <a:spcPts val="4759"/>
              </a:lnSpc>
            </a:pPr>
            <a:r>
              <a:rPr lang="en-US" sz="3399">
                <a:solidFill>
                  <a:srgbClr val="000000"/>
                </a:solidFill>
                <a:latin typeface="Canva Sans"/>
                <a:ea typeface="Canva Sans"/>
                <a:cs typeface="Canva Sans"/>
                <a:sym typeface="Canva Sans"/>
              </a:rPr>
              <a:t>Langkah selanjutnya adalah menyimpan model dengan menggunakan pickle, disini format penyimpanannya bisa dengan .pkl atau dengan .sav, utamanya menggunakan .pkl</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Tes Prediksi</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3707952" y="4353343"/>
            <a:ext cx="10872096" cy="1215212"/>
          </a:xfrm>
          <a:custGeom>
            <a:avLst/>
            <a:gdLst/>
            <a:ahLst/>
            <a:cxnLst/>
            <a:rect r="r" b="b" t="t" l="l"/>
            <a:pathLst>
              <a:path h="1215212" w="10872096">
                <a:moveTo>
                  <a:pt x="0" y="0"/>
                </a:moveTo>
                <a:lnTo>
                  <a:pt x="10872096" y="0"/>
                </a:lnTo>
                <a:lnTo>
                  <a:pt x="10872096" y="1215212"/>
                </a:lnTo>
                <a:lnTo>
                  <a:pt x="0" y="1215212"/>
                </a:lnTo>
                <a:lnTo>
                  <a:pt x="0" y="0"/>
                </a:lnTo>
                <a:close/>
              </a:path>
            </a:pathLst>
          </a:custGeom>
          <a:blipFill>
            <a:blip r:embed="rId5"/>
            <a:stretch>
              <a:fillRect l="0" t="0" r="0" b="0"/>
            </a:stretch>
          </a:blipFill>
        </p:spPr>
      </p:sp>
      <p:sp>
        <p:nvSpPr>
          <p:cNvPr name="Freeform 10" id="10"/>
          <p:cNvSpPr/>
          <p:nvPr/>
        </p:nvSpPr>
        <p:spPr>
          <a:xfrm flipH="false" flipV="false" rot="0">
            <a:off x="4531262" y="6643734"/>
            <a:ext cx="9225476" cy="1219081"/>
          </a:xfrm>
          <a:custGeom>
            <a:avLst/>
            <a:gdLst/>
            <a:ahLst/>
            <a:cxnLst/>
            <a:rect r="r" b="b" t="t" l="l"/>
            <a:pathLst>
              <a:path h="1219081" w="9225476">
                <a:moveTo>
                  <a:pt x="0" y="0"/>
                </a:moveTo>
                <a:lnTo>
                  <a:pt x="9225476" y="0"/>
                </a:lnTo>
                <a:lnTo>
                  <a:pt x="9225476" y="1219081"/>
                </a:lnTo>
                <a:lnTo>
                  <a:pt x="0" y="1219081"/>
                </a:lnTo>
                <a:lnTo>
                  <a:pt x="0" y="0"/>
                </a:lnTo>
                <a:close/>
              </a:path>
            </a:pathLst>
          </a:custGeom>
          <a:blipFill>
            <a:blip r:embed="rId6"/>
            <a:stretch>
              <a:fillRect l="0" t="0" r="0" b="0"/>
            </a:stretch>
          </a:blipFill>
        </p:spPr>
      </p:sp>
      <p:sp>
        <p:nvSpPr>
          <p:cNvPr name="TextBox 11" id="11"/>
          <p:cNvSpPr txBox="true"/>
          <p:nvPr/>
        </p:nvSpPr>
        <p:spPr>
          <a:xfrm rot="0">
            <a:off x="1070287" y="1896528"/>
            <a:ext cx="16147426" cy="1780540"/>
          </a:xfrm>
          <a:prstGeom prst="rect">
            <a:avLst/>
          </a:prstGeom>
        </p:spPr>
        <p:txBody>
          <a:bodyPr anchor="t" rtlCol="false" tIns="0" lIns="0" bIns="0" rIns="0">
            <a:spAutoFit/>
          </a:bodyPr>
          <a:lstStyle/>
          <a:p>
            <a:pPr algn="l">
              <a:lnSpc>
                <a:spcPts val="4759"/>
              </a:lnSpc>
            </a:pPr>
            <a:r>
              <a:rPr lang="en-US" sz="3399">
                <a:solidFill>
                  <a:srgbClr val="000000"/>
                </a:solidFill>
                <a:latin typeface="Canva Sans"/>
                <a:ea typeface="Canva Sans"/>
                <a:cs typeface="Canva Sans"/>
                <a:sym typeface="Canva Sans"/>
              </a:rPr>
              <a:t>Untuk percobaan, kita akan memberikan model sebuah data yang kemudian akan digunakan untuk menghasilkan prediksi terhadap nilai price yang cocok untuk mobil tersebut.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132381" y="2883088"/>
            <a:ext cx="14023238" cy="286546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BUSINESS PROBLEM</a:t>
            </a:r>
          </a:p>
        </p:txBody>
      </p:sp>
      <p:sp>
        <p:nvSpPr>
          <p:cNvPr name="TextBox 4" id="4"/>
          <p:cNvSpPr txBox="true"/>
          <p:nvPr/>
        </p:nvSpPr>
        <p:spPr>
          <a:xfrm rot="0">
            <a:off x="4995836" y="5691400"/>
            <a:ext cx="8296328" cy="10540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ea typeface="Open Sauce"/>
                <a:cs typeface="Open Sauce"/>
                <a:sym typeface="Open Sauce"/>
              </a:rPr>
              <a:t>Stakeholders, Problem Statement, Project Goals</a:t>
            </a:r>
          </a:p>
        </p:txBody>
      </p:sp>
      <p:sp>
        <p:nvSpPr>
          <p:cNvPr name="Freeform 5" id="5"/>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055382" y="4406094"/>
            <a:ext cx="14177236" cy="155101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CONCLUSION</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Kesimpulan</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488357" y="1896528"/>
            <a:ext cx="17311287" cy="7181215"/>
          </a:xfrm>
          <a:prstGeom prst="rect">
            <a:avLst/>
          </a:prstGeom>
        </p:spPr>
        <p:txBody>
          <a:bodyPr anchor="t" rtlCol="false" tIns="0" lIns="0" bIns="0" rIns="0">
            <a:spAutoFit/>
          </a:bodyPr>
          <a:lstStyle/>
          <a:p>
            <a:pPr algn="l">
              <a:lnSpc>
                <a:spcPts val="4759"/>
              </a:lnSpc>
            </a:pPr>
            <a:r>
              <a:rPr lang="en-US" sz="3399">
                <a:solidFill>
                  <a:srgbClr val="000000"/>
                </a:solidFill>
                <a:latin typeface="Canva Sans"/>
                <a:ea typeface="Canva Sans"/>
                <a:cs typeface="Canva Sans"/>
                <a:sym typeface="Canva Sans"/>
              </a:rPr>
              <a:t>- </a:t>
            </a:r>
            <a:r>
              <a:rPr lang="en-US" sz="3399" b="true">
                <a:solidFill>
                  <a:srgbClr val="000000"/>
                </a:solidFill>
                <a:latin typeface="Canva Sans Bold"/>
                <a:ea typeface="Canva Sans Bold"/>
                <a:cs typeface="Canva Sans Bold"/>
                <a:sym typeface="Canva Sans Bold"/>
              </a:rPr>
              <a:t>Solusi yang Dikembangkan</a:t>
            </a:r>
            <a:r>
              <a:rPr lang="en-US" sz="3399">
                <a:solidFill>
                  <a:srgbClr val="000000"/>
                </a:solidFill>
                <a:latin typeface="Canva Sans"/>
                <a:ea typeface="Canva Sans"/>
                <a:cs typeface="Canva Sans"/>
                <a:sym typeface="Canva Sans"/>
              </a:rPr>
              <a:t>: Model prediksi harga mobil bekas berbasis XGBoost yang telah dioptimalkan melalui hyperparameter tuning.</a:t>
            </a:r>
          </a:p>
          <a:p>
            <a:pPr algn="l">
              <a:lnSpc>
                <a:spcPts val="4759"/>
              </a:lnSpc>
            </a:pPr>
            <a:r>
              <a:rPr lang="en-US" sz="3399">
                <a:solidFill>
                  <a:srgbClr val="000000"/>
                </a:solidFill>
                <a:latin typeface="Canva Sans"/>
                <a:ea typeface="Canva Sans"/>
                <a:cs typeface="Canva Sans"/>
                <a:sym typeface="Canva Sans"/>
              </a:rPr>
              <a:t> </a:t>
            </a:r>
          </a:p>
          <a:p>
            <a:pPr algn="l">
              <a:lnSpc>
                <a:spcPts val="4759"/>
              </a:lnSpc>
            </a:pPr>
            <a:r>
              <a:rPr lang="en-US" sz="3399">
                <a:solidFill>
                  <a:srgbClr val="000000"/>
                </a:solidFill>
                <a:latin typeface="Canva Sans"/>
                <a:ea typeface="Canva Sans"/>
                <a:cs typeface="Canva Sans"/>
                <a:sym typeface="Canva Sans"/>
              </a:rPr>
              <a:t>- </a:t>
            </a:r>
            <a:r>
              <a:rPr lang="en-US" sz="3399" b="true">
                <a:solidFill>
                  <a:srgbClr val="000000"/>
                </a:solidFill>
                <a:latin typeface="Canva Sans Bold"/>
                <a:ea typeface="Canva Sans Bold"/>
                <a:cs typeface="Canva Sans Bold"/>
                <a:sym typeface="Canva Sans Bold"/>
              </a:rPr>
              <a:t>Proses Pengolahan Data</a:t>
            </a:r>
            <a:r>
              <a:rPr lang="en-US" sz="3399">
                <a:solidFill>
                  <a:srgbClr val="000000"/>
                </a:solidFill>
                <a:latin typeface="Canva Sans"/>
                <a:ea typeface="Canva Sans"/>
                <a:cs typeface="Canva Sans"/>
                <a:sym typeface="Canva Sans"/>
              </a:rPr>
              <a:t>: Data telah dibersihkan (penghapusan duplikat, outlier, nilai tidak logis) dan diolah (encoding, scaling) sehingga siap untuk pemodelan.</a:t>
            </a:r>
          </a:p>
          <a:p>
            <a:pPr algn="l">
              <a:lnSpc>
                <a:spcPts val="4759"/>
              </a:lnSpc>
            </a:pPr>
            <a:r>
              <a:rPr lang="en-US" sz="3399">
                <a:solidFill>
                  <a:srgbClr val="000000"/>
                </a:solidFill>
                <a:latin typeface="Canva Sans"/>
                <a:ea typeface="Canva Sans"/>
                <a:cs typeface="Canva Sans"/>
                <a:sym typeface="Canva Sans"/>
              </a:rPr>
              <a:t> </a:t>
            </a:r>
          </a:p>
          <a:p>
            <a:pPr algn="l">
              <a:lnSpc>
                <a:spcPts val="4759"/>
              </a:lnSpc>
            </a:pPr>
            <a:r>
              <a:rPr lang="en-US" sz="3399">
                <a:solidFill>
                  <a:srgbClr val="000000"/>
                </a:solidFill>
                <a:latin typeface="Canva Sans"/>
                <a:ea typeface="Canva Sans"/>
                <a:cs typeface="Canva Sans"/>
                <a:sym typeface="Canva Sans"/>
              </a:rPr>
              <a:t>- </a:t>
            </a:r>
            <a:r>
              <a:rPr lang="en-US" sz="3399" b="true">
                <a:solidFill>
                  <a:srgbClr val="000000"/>
                </a:solidFill>
                <a:latin typeface="Canva Sans Bold"/>
                <a:ea typeface="Canva Sans Bold"/>
                <a:cs typeface="Canva Sans Bold"/>
                <a:sym typeface="Canva Sans Bold"/>
              </a:rPr>
              <a:t>Evaluasi Model</a:t>
            </a:r>
            <a:r>
              <a:rPr lang="en-US" sz="3399">
                <a:solidFill>
                  <a:srgbClr val="000000"/>
                </a:solidFill>
                <a:latin typeface="Canva Sans"/>
                <a:ea typeface="Canva Sans"/>
                <a:cs typeface="Canva Sans"/>
                <a:sym typeface="Canva Sans"/>
              </a:rPr>
              <a:t>: Performa model ditunjukkan oleh nilai R² mendekati 0.84 dan penurunan error (RMSE, MAE, MAPE,R2) setelah tuning.</a:t>
            </a:r>
          </a:p>
          <a:p>
            <a:pPr algn="l">
              <a:lnSpc>
                <a:spcPts val="4759"/>
              </a:lnSpc>
            </a:pPr>
            <a:r>
              <a:rPr lang="en-US" sz="3399">
                <a:solidFill>
                  <a:srgbClr val="000000"/>
                </a:solidFill>
                <a:latin typeface="Canva Sans"/>
                <a:ea typeface="Canva Sans"/>
                <a:cs typeface="Canva Sans"/>
                <a:sym typeface="Canva Sans"/>
              </a:rPr>
              <a:t> </a:t>
            </a:r>
          </a:p>
          <a:p>
            <a:pPr algn="l">
              <a:lnSpc>
                <a:spcPts val="4759"/>
              </a:lnSpc>
            </a:pPr>
            <a:r>
              <a:rPr lang="en-US" sz="3399">
                <a:solidFill>
                  <a:srgbClr val="000000"/>
                </a:solidFill>
                <a:latin typeface="Canva Sans"/>
                <a:ea typeface="Canva Sans"/>
                <a:cs typeface="Canva Sans"/>
                <a:sym typeface="Canva Sans"/>
              </a:rPr>
              <a:t>- </a:t>
            </a:r>
            <a:r>
              <a:rPr lang="en-US" sz="3399" b="true">
                <a:solidFill>
                  <a:srgbClr val="000000"/>
                </a:solidFill>
                <a:latin typeface="Canva Sans Bold"/>
                <a:ea typeface="Canva Sans Bold"/>
                <a:cs typeface="Canva Sans Bold"/>
                <a:sym typeface="Canva Sans Bold"/>
              </a:rPr>
              <a:t>Dampak Bisnis</a:t>
            </a:r>
            <a:r>
              <a:rPr lang="en-US" sz="3399">
                <a:solidFill>
                  <a:srgbClr val="000000"/>
                </a:solidFill>
                <a:latin typeface="Canva Sans"/>
                <a:ea typeface="Canva Sans"/>
                <a:cs typeface="Canva Sans"/>
                <a:sym typeface="Canva Sans"/>
              </a:rPr>
              <a:t>: Penetapan harga yang lebih transparan dan wajar, Efisiensi operasional dan waktu dalam transaksi,   Optimasi margin keuntungan dan dasar pengambilan keputusan berbasis data.</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Saran</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653708" y="3198937"/>
            <a:ext cx="17311287" cy="4612640"/>
          </a:xfrm>
          <a:prstGeom prst="rect">
            <a:avLst/>
          </a:prstGeom>
        </p:spPr>
        <p:txBody>
          <a:bodyPr anchor="t" rtlCol="false" tIns="0" lIns="0" bIns="0" rIns="0">
            <a:spAutoFit/>
          </a:bodyPr>
          <a:lstStyle/>
          <a:p>
            <a:pPr algn="l">
              <a:lnSpc>
                <a:spcPts val="4060"/>
              </a:lnSpc>
            </a:pPr>
          </a:p>
          <a:p>
            <a:pPr algn="l">
              <a:lnSpc>
                <a:spcPts val="4060"/>
              </a:lnSpc>
            </a:pPr>
            <a:r>
              <a:rPr lang="en-US" sz="2900">
                <a:solidFill>
                  <a:srgbClr val="000000"/>
                </a:solidFill>
                <a:latin typeface="Canva Sans"/>
                <a:ea typeface="Canva Sans"/>
                <a:cs typeface="Canva Sans"/>
                <a:sym typeface="Canva Sans"/>
              </a:rPr>
              <a:t>• Rekomendasi Peningkatan:</a:t>
            </a:r>
          </a:p>
          <a:p>
            <a:pPr algn="l" marL="626112" indent="-313056" lvl="1">
              <a:lnSpc>
                <a:spcPts val="4060"/>
              </a:lnSpc>
              <a:buFont typeface="Arial"/>
              <a:buChar char="•"/>
            </a:pPr>
            <a:r>
              <a:rPr lang="en-US" sz="2900">
                <a:solidFill>
                  <a:srgbClr val="000000"/>
                </a:solidFill>
                <a:latin typeface="Canva Sans"/>
                <a:ea typeface="Canva Sans"/>
                <a:cs typeface="Canva Sans"/>
                <a:sym typeface="Canva Sans"/>
              </a:rPr>
              <a:t>Perluas dataset untuk </a:t>
            </a:r>
            <a:r>
              <a:rPr lang="en-US" sz="2900">
                <a:solidFill>
                  <a:srgbClr val="000000"/>
                </a:solidFill>
                <a:latin typeface="Canva Sans"/>
                <a:ea typeface="Canva Sans"/>
                <a:cs typeface="Canva Sans"/>
                <a:sym typeface="Canva Sans"/>
              </a:rPr>
              <a:t>m</a:t>
            </a:r>
            <a:r>
              <a:rPr lang="en-US" sz="2900">
                <a:solidFill>
                  <a:srgbClr val="000000"/>
                </a:solidFill>
                <a:latin typeface="Canva Sans"/>
                <a:ea typeface="Canva Sans"/>
                <a:cs typeface="Canva Sans"/>
                <a:sym typeface="Canva Sans"/>
              </a:rPr>
              <a:t>enc</a:t>
            </a:r>
            <a:r>
              <a:rPr lang="en-US" sz="2900">
                <a:solidFill>
                  <a:srgbClr val="000000"/>
                </a:solidFill>
                <a:latin typeface="Canva Sans"/>
                <a:ea typeface="Canva Sans"/>
                <a:cs typeface="Canva Sans"/>
                <a:sym typeface="Canva Sans"/>
              </a:rPr>
              <a:t>ak</a:t>
            </a:r>
            <a:r>
              <a:rPr lang="en-US" sz="2900">
                <a:solidFill>
                  <a:srgbClr val="000000"/>
                </a:solidFill>
                <a:latin typeface="Canva Sans"/>
                <a:ea typeface="Canva Sans"/>
                <a:cs typeface="Canva Sans"/>
                <a:sym typeface="Canva Sans"/>
              </a:rPr>
              <a:t>up</a:t>
            </a:r>
            <a:r>
              <a:rPr lang="en-US" sz="2900">
                <a:solidFill>
                  <a:srgbClr val="000000"/>
                </a:solidFill>
                <a:latin typeface="Canva Sans"/>
                <a:ea typeface="Canva Sans"/>
                <a:cs typeface="Canva Sans"/>
                <a:sym typeface="Canva Sans"/>
              </a:rPr>
              <a:t> s</a:t>
            </a:r>
            <a:r>
              <a:rPr lang="en-US" sz="2900">
                <a:solidFill>
                  <a:srgbClr val="000000"/>
                </a:solidFill>
                <a:latin typeface="Canva Sans"/>
                <a:ea typeface="Canva Sans"/>
                <a:cs typeface="Canva Sans"/>
                <a:sym typeface="Canva Sans"/>
              </a:rPr>
              <a:t>egme</a:t>
            </a:r>
            <a:r>
              <a:rPr lang="en-US" sz="2900">
                <a:solidFill>
                  <a:srgbClr val="000000"/>
                </a:solidFill>
                <a:latin typeface="Canva Sans"/>
                <a:ea typeface="Canva Sans"/>
                <a:cs typeface="Canva Sans"/>
                <a:sym typeface="Canva Sans"/>
              </a:rPr>
              <a:t>n</a:t>
            </a:r>
            <a:r>
              <a:rPr lang="en-US" sz="2900">
                <a:solidFill>
                  <a:srgbClr val="000000"/>
                </a:solidFill>
                <a:latin typeface="Canva Sans"/>
                <a:ea typeface="Canva Sans"/>
                <a:cs typeface="Canva Sans"/>
                <a:sym typeface="Canva Sans"/>
              </a:rPr>
              <a:t> pasar yang lebih beragam.</a:t>
            </a:r>
          </a:p>
          <a:p>
            <a:pPr algn="l" marL="626112" indent="-313056" lvl="1">
              <a:lnSpc>
                <a:spcPts val="4060"/>
              </a:lnSpc>
              <a:buFont typeface="Arial"/>
              <a:buChar char="•"/>
            </a:pPr>
            <a:r>
              <a:rPr lang="en-US" sz="2900">
                <a:solidFill>
                  <a:srgbClr val="000000"/>
                </a:solidFill>
                <a:latin typeface="Canva Sans"/>
                <a:ea typeface="Canva Sans"/>
                <a:cs typeface="Canva Sans"/>
                <a:sym typeface="Canva Sans"/>
              </a:rPr>
              <a:t>Lakukan retraining dan validasi model secara berkala.</a:t>
            </a:r>
          </a:p>
          <a:p>
            <a:pPr algn="l" marL="626112" indent="-313056" lvl="1">
              <a:lnSpc>
                <a:spcPts val="4060"/>
              </a:lnSpc>
              <a:buFont typeface="Arial"/>
              <a:buChar char="•"/>
            </a:pPr>
            <a:r>
              <a:rPr lang="en-US" sz="2900">
                <a:solidFill>
                  <a:srgbClr val="000000"/>
                </a:solidFill>
                <a:latin typeface="Canva Sans"/>
                <a:ea typeface="Canva Sans"/>
                <a:cs typeface="Canva Sans"/>
                <a:sym typeface="Canva Sans"/>
              </a:rPr>
              <a:t>Integrasikan feedback loop dari transaksi nyata.</a:t>
            </a:r>
          </a:p>
          <a:p>
            <a:pPr algn="l" marL="626112" indent="-313056" lvl="1">
              <a:lnSpc>
                <a:spcPts val="4060"/>
              </a:lnSpc>
              <a:buFont typeface="Arial"/>
              <a:buChar char="•"/>
            </a:pPr>
            <a:r>
              <a:rPr lang="en-US" sz="2900">
                <a:solidFill>
                  <a:srgbClr val="000000"/>
                </a:solidFill>
                <a:latin typeface="Canva Sans"/>
                <a:ea typeface="Canva Sans"/>
                <a:cs typeface="Canva Sans"/>
                <a:sym typeface="Canva Sans"/>
              </a:rPr>
              <a:t>Eksplorasi metode lanjutan (seperti hybrid atau deep learning) untuk menangani kompleksitas data.</a:t>
            </a:r>
          </a:p>
          <a:p>
            <a:pPr algn="l" marL="626112" indent="-313056" lvl="1">
              <a:lnSpc>
                <a:spcPts val="4060"/>
              </a:lnSpc>
              <a:buFont typeface="Arial"/>
              <a:buChar char="•"/>
            </a:pPr>
            <a:r>
              <a:rPr lang="en-US" sz="2900">
                <a:solidFill>
                  <a:srgbClr val="000000"/>
                </a:solidFill>
                <a:latin typeface="Canva Sans"/>
                <a:ea typeface="Canva Sans"/>
                <a:cs typeface="Canva Sans"/>
                <a:sym typeface="Canva Sans"/>
              </a:rPr>
              <a:t>Tambahkan fitur kontekstual seperti indikator ekonomi, tren musiman, dan lokasi penjualan.</a:t>
            </a:r>
          </a:p>
          <a:p>
            <a:pPr algn="l">
              <a:lnSpc>
                <a:spcPts val="4060"/>
              </a:lnSpc>
            </a:pP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055382" y="4406094"/>
            <a:ext cx="14177236" cy="155101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TERIMA KASIH</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963203"/>
            <a:chOff x="0" y="0"/>
            <a:chExt cx="5016842" cy="517058"/>
          </a:xfrm>
        </p:grpSpPr>
        <p:sp>
          <p:nvSpPr>
            <p:cNvPr name="Freeform 4" id="4"/>
            <p:cNvSpPr/>
            <p:nvPr/>
          </p:nvSpPr>
          <p:spPr>
            <a:xfrm flipH="false" flipV="false" rot="0">
              <a:off x="0" y="0"/>
              <a:ext cx="5016842" cy="517058"/>
            </a:xfrm>
            <a:custGeom>
              <a:avLst/>
              <a:gdLst/>
              <a:ahLst/>
              <a:cxnLst/>
              <a:rect r="r" b="b" t="t" l="l"/>
              <a:pathLst>
                <a:path h="517058" w="5016842">
                  <a:moveTo>
                    <a:pt x="0" y="0"/>
                  </a:moveTo>
                  <a:lnTo>
                    <a:pt x="5016842" y="0"/>
                  </a:lnTo>
                  <a:lnTo>
                    <a:pt x="5016842" y="517058"/>
                  </a:lnTo>
                  <a:lnTo>
                    <a:pt x="0" y="517058"/>
                  </a:lnTo>
                  <a:close/>
                </a:path>
              </a:pathLst>
            </a:custGeom>
            <a:solidFill>
              <a:srgbClr val="1C5739"/>
            </a:solidFill>
          </p:spPr>
        </p:sp>
        <p:sp>
          <p:nvSpPr>
            <p:cNvPr name="TextBox 5" id="5"/>
            <p:cNvSpPr txBox="true"/>
            <p:nvPr/>
          </p:nvSpPr>
          <p:spPr>
            <a:xfrm>
              <a:off x="0" y="-19050"/>
              <a:ext cx="5016842" cy="536108"/>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3639339" y="185259"/>
            <a:ext cx="10713642" cy="1442784"/>
          </a:xfrm>
          <a:prstGeom prst="rect">
            <a:avLst/>
          </a:prstGeom>
        </p:spPr>
        <p:txBody>
          <a:bodyPr anchor="t" rtlCol="false" tIns="0" lIns="0" bIns="0" rIns="0">
            <a:spAutoFit/>
          </a:bodyPr>
          <a:lstStyle/>
          <a:p>
            <a:pPr algn="ctr">
              <a:lnSpc>
                <a:spcPts val="10886"/>
              </a:lnSpc>
            </a:pPr>
            <a:r>
              <a:rPr lang="en-US" sz="7888" spc="773">
                <a:solidFill>
                  <a:srgbClr val="FFFFFF"/>
                </a:solidFill>
                <a:latin typeface="Codec Pro ExtraBold"/>
                <a:ea typeface="Codec Pro ExtraBold"/>
                <a:cs typeface="Codec Pro ExtraBold"/>
                <a:sym typeface="Codec Pro ExtraBold"/>
              </a:rPr>
              <a:t>Business Problem</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653708" y="2211524"/>
            <a:ext cx="7429068" cy="7092315"/>
          </a:xfrm>
          <a:prstGeom prst="rect">
            <a:avLst/>
          </a:prstGeom>
        </p:spPr>
        <p:txBody>
          <a:bodyPr anchor="t" rtlCol="false" tIns="0" lIns="0" bIns="0" rIns="0">
            <a:spAutoFit/>
          </a:bodyPr>
          <a:lstStyle/>
          <a:p>
            <a:pPr algn="l">
              <a:lnSpc>
                <a:spcPts val="3639"/>
              </a:lnSpc>
            </a:pPr>
            <a:r>
              <a:rPr lang="en-US" sz="2599" b="true">
                <a:solidFill>
                  <a:srgbClr val="000000"/>
                </a:solidFill>
                <a:latin typeface="Canva Sans Bold"/>
                <a:ea typeface="Canva Sans Bold"/>
                <a:cs typeface="Canva Sans Bold"/>
                <a:sym typeface="Canva Sans Bold"/>
              </a:rPr>
              <a:t>Business Problem &amp; Solution</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Tantangan Pasar Otomotif Sau</a:t>
            </a:r>
            <a:r>
              <a:rPr lang="en-US" sz="2199">
                <a:solidFill>
                  <a:srgbClr val="000000"/>
                </a:solidFill>
                <a:latin typeface="Canva Sans"/>
                <a:ea typeface="Canva Sans"/>
                <a:cs typeface="Canva Sans"/>
                <a:sym typeface="Canva Sans"/>
              </a:rPr>
              <a:t>di: Pembeli ingin harga wajar, penjual ingin keuntungan optimal, sementara dealer dan platform daring membutuhkan metode penentuan harga berbasis data.</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Solusi: Model prediktif berbasis data untuk harga mobil bekas, mengoptimalkan keputusan harga, meningkatkan transparansi, dan mempercepat transaksi.</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Manfaat: Mengurangi bias, meningkatkan efisiensi pasar, dan mendukung dealer, e-commerce otomotif, serta lembaga keuangan dalam evaluasi aset kendaraan.</a:t>
            </a:r>
          </a:p>
          <a:p>
            <a:pPr algn="l">
              <a:lnSpc>
                <a:spcPts val="3079"/>
              </a:lnSpc>
            </a:pPr>
          </a:p>
        </p:txBody>
      </p:sp>
      <p:sp>
        <p:nvSpPr>
          <p:cNvPr name="TextBox 10" id="10"/>
          <p:cNvSpPr txBox="true"/>
          <p:nvPr/>
        </p:nvSpPr>
        <p:spPr>
          <a:xfrm rot="0">
            <a:off x="8365369" y="2211524"/>
            <a:ext cx="9646036" cy="8263890"/>
          </a:xfrm>
          <a:prstGeom prst="rect">
            <a:avLst/>
          </a:prstGeom>
        </p:spPr>
        <p:txBody>
          <a:bodyPr anchor="t" rtlCol="false" tIns="0" lIns="0" bIns="0" rIns="0">
            <a:spAutoFit/>
          </a:bodyPr>
          <a:lstStyle/>
          <a:p>
            <a:pPr algn="l">
              <a:lnSpc>
                <a:spcPts val="3639"/>
              </a:lnSpc>
            </a:pPr>
            <a:r>
              <a:rPr lang="en-US" sz="2599" b="true">
                <a:solidFill>
                  <a:srgbClr val="000000"/>
                </a:solidFill>
                <a:latin typeface="Canva Sans Bold"/>
                <a:ea typeface="Canva Sans Bold"/>
                <a:cs typeface="Canva Sans Bold"/>
                <a:sym typeface="Canva Sans Bold"/>
              </a:rPr>
              <a:t>Stakehol</a:t>
            </a:r>
            <a:r>
              <a:rPr lang="en-US" sz="2599" b="true">
                <a:solidFill>
                  <a:srgbClr val="000000"/>
                </a:solidFill>
                <a:latin typeface="Canva Sans Bold"/>
                <a:ea typeface="Canva Sans Bold"/>
                <a:cs typeface="Canva Sans Bold"/>
                <a:sym typeface="Canva Sans Bold"/>
              </a:rPr>
              <a:t>ders &amp; Their Needs</a:t>
            </a:r>
          </a:p>
          <a:p>
            <a:pPr algn="l">
              <a:lnSpc>
                <a:spcPts val="3079"/>
              </a:lnSpc>
            </a:pPr>
          </a:p>
          <a:p>
            <a:pPr algn="l" marL="474979" indent="-237490" lvl="1">
              <a:lnSpc>
                <a:spcPts val="3079"/>
              </a:lnSpc>
              <a:buAutoNum type="arabicPeriod" startAt="1"/>
            </a:pPr>
            <a:r>
              <a:rPr lang="en-US" sz="2199">
                <a:solidFill>
                  <a:srgbClr val="000000"/>
                </a:solidFill>
                <a:latin typeface="Canva Sans"/>
                <a:ea typeface="Canva Sans"/>
                <a:cs typeface="Canva Sans"/>
                <a:sym typeface="Canva Sans"/>
              </a:rPr>
              <a:t>Penjual Perorangan</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Kebutuhan: Kisaran harga akurat.</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Manfaat: Penjualan lebih cepat, negosiasi minimal, harga sesuai pasar.</a:t>
            </a:r>
          </a:p>
          <a:p>
            <a:pPr algn="l" marL="474979" indent="-237490" lvl="1">
              <a:lnSpc>
                <a:spcPts val="3079"/>
              </a:lnSpc>
              <a:buAutoNum type="arabicPeriod" startAt="1"/>
            </a:pPr>
            <a:r>
              <a:rPr lang="en-US" sz="2199">
                <a:solidFill>
                  <a:srgbClr val="000000"/>
                </a:solidFill>
                <a:latin typeface="Canva Sans"/>
                <a:ea typeface="Canva Sans"/>
                <a:cs typeface="Canva Sans"/>
                <a:sym typeface="Canva Sans"/>
              </a:rPr>
              <a:t>Dealer Mobil</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Kebutuhan: Penetapan harga cepat &amp; konsisten.</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Manfaat: Inventaris kompetitif, kepuasan pelanggan, waktu penjualan singkat.</a:t>
            </a:r>
          </a:p>
          <a:p>
            <a:pPr algn="l" marL="474979" indent="-237490" lvl="1">
              <a:lnSpc>
                <a:spcPts val="3079"/>
              </a:lnSpc>
              <a:buAutoNum type="arabicPeriod" startAt="1"/>
            </a:pPr>
            <a:r>
              <a:rPr lang="en-US" sz="2199">
                <a:solidFill>
                  <a:srgbClr val="000000"/>
                </a:solidFill>
                <a:latin typeface="Canva Sans"/>
                <a:ea typeface="Canva Sans"/>
                <a:cs typeface="Canva Sans"/>
                <a:sym typeface="Canva Sans"/>
              </a:rPr>
              <a:t>Pasar Daring (e.g., Syarah.com)</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Kebutuhan: Rekomendasi harga akurat &amp; validasi harga penjual.</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Manfaat: Transparansi harga, kepercayaan pengguna meningkat.</a:t>
            </a:r>
          </a:p>
          <a:p>
            <a:pPr algn="l" marL="474979" indent="-237490" lvl="1">
              <a:lnSpc>
                <a:spcPts val="3079"/>
              </a:lnSpc>
              <a:buAutoNum type="arabicPeriod" startAt="1"/>
            </a:pPr>
            <a:r>
              <a:rPr lang="en-US" sz="2199">
                <a:solidFill>
                  <a:srgbClr val="000000"/>
                </a:solidFill>
                <a:latin typeface="Canva Sans"/>
                <a:ea typeface="Canva Sans"/>
                <a:cs typeface="Canva Sans"/>
                <a:sym typeface="Canva Sans"/>
              </a:rPr>
              <a:t>Lembaga Keuangan (Bank &amp; Asuransi)</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Kebutuhan: Model penilaian kendaraan untuk pinjaman &amp; asuransi.</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Manfaat: Risiko lebih rendah, premi &amp; suku bunga lebih akurat.</a:t>
            </a:r>
          </a:p>
          <a:p>
            <a:pPr algn="l" marL="474979" indent="-237490" lvl="1">
              <a:lnSpc>
                <a:spcPts val="3079"/>
              </a:lnSpc>
              <a:buAutoNum type="arabicPeriod" startAt="1"/>
            </a:pPr>
            <a:r>
              <a:rPr lang="en-US" sz="2199">
                <a:solidFill>
                  <a:srgbClr val="000000"/>
                </a:solidFill>
                <a:latin typeface="Canva Sans"/>
                <a:ea typeface="Canva Sans"/>
                <a:cs typeface="Canva Sans"/>
                <a:sym typeface="Canva Sans"/>
              </a:rPr>
              <a:t>Pembeli</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Kebutuhan: Harga wajar &amp; transparansi.</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Manfaat: Keputusan lebih cepat, menghindari overpaying.</a:t>
            </a:r>
          </a:p>
          <a:p>
            <a:pPr algn="l">
              <a:lnSpc>
                <a:spcPts val="307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963203"/>
            <a:chOff x="0" y="0"/>
            <a:chExt cx="5016842" cy="517058"/>
          </a:xfrm>
        </p:grpSpPr>
        <p:sp>
          <p:nvSpPr>
            <p:cNvPr name="Freeform 4" id="4"/>
            <p:cNvSpPr/>
            <p:nvPr/>
          </p:nvSpPr>
          <p:spPr>
            <a:xfrm flipH="false" flipV="false" rot="0">
              <a:off x="0" y="0"/>
              <a:ext cx="5016842" cy="517058"/>
            </a:xfrm>
            <a:custGeom>
              <a:avLst/>
              <a:gdLst/>
              <a:ahLst/>
              <a:cxnLst/>
              <a:rect r="r" b="b" t="t" l="l"/>
              <a:pathLst>
                <a:path h="517058" w="5016842">
                  <a:moveTo>
                    <a:pt x="0" y="0"/>
                  </a:moveTo>
                  <a:lnTo>
                    <a:pt x="5016842" y="0"/>
                  </a:lnTo>
                  <a:lnTo>
                    <a:pt x="5016842" y="517058"/>
                  </a:lnTo>
                  <a:lnTo>
                    <a:pt x="0" y="517058"/>
                  </a:lnTo>
                  <a:close/>
                </a:path>
              </a:pathLst>
            </a:custGeom>
            <a:solidFill>
              <a:srgbClr val="1C5739"/>
            </a:solidFill>
          </p:spPr>
        </p:sp>
        <p:sp>
          <p:nvSpPr>
            <p:cNvPr name="TextBox 5" id="5"/>
            <p:cNvSpPr txBox="true"/>
            <p:nvPr/>
          </p:nvSpPr>
          <p:spPr>
            <a:xfrm>
              <a:off x="0" y="-19050"/>
              <a:ext cx="5016842" cy="536108"/>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700504" y="335806"/>
            <a:ext cx="17566559" cy="1101090"/>
          </a:xfrm>
          <a:prstGeom prst="rect">
            <a:avLst/>
          </a:prstGeom>
        </p:spPr>
        <p:txBody>
          <a:bodyPr anchor="t" rtlCol="false" tIns="0" lIns="0" bIns="0" rIns="0">
            <a:spAutoFit/>
          </a:bodyPr>
          <a:lstStyle/>
          <a:p>
            <a:pPr algn="ctr">
              <a:lnSpc>
                <a:spcPts val="8280"/>
              </a:lnSpc>
            </a:pPr>
            <a:r>
              <a:rPr lang="en-US" sz="6000" spc="588">
                <a:solidFill>
                  <a:srgbClr val="FFFFFF"/>
                </a:solidFill>
                <a:latin typeface="Codec Pro ExtraBold"/>
                <a:ea typeface="Codec Pro ExtraBold"/>
                <a:cs typeface="Codec Pro ExtraBold"/>
                <a:sym typeface="Codec Pro ExtraBold"/>
              </a:rPr>
              <a:t>Problem Statement and Goals</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653708" y="2211524"/>
            <a:ext cx="7429068" cy="4815840"/>
          </a:xfrm>
          <a:prstGeom prst="rect">
            <a:avLst/>
          </a:prstGeom>
        </p:spPr>
        <p:txBody>
          <a:bodyPr anchor="t" rtlCol="false" tIns="0" lIns="0" bIns="0" rIns="0">
            <a:spAutoFit/>
          </a:bodyPr>
          <a:lstStyle/>
          <a:p>
            <a:pPr algn="l">
              <a:lnSpc>
                <a:spcPts val="3639"/>
              </a:lnSpc>
            </a:pPr>
            <a:r>
              <a:rPr lang="en-US" sz="2599" b="true">
                <a:solidFill>
                  <a:srgbClr val="000000"/>
                </a:solidFill>
                <a:latin typeface="Canva Sans Bold"/>
                <a:ea typeface="Canva Sans Bold"/>
                <a:cs typeface="Canva Sans Bold"/>
                <a:sym typeface="Canva Sans Bold"/>
              </a:rPr>
              <a:t>Problem Statement</a:t>
            </a:r>
          </a:p>
          <a:p>
            <a:pPr algn="l">
              <a:lnSpc>
                <a:spcPts val="363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Mene</a:t>
            </a:r>
            <a:r>
              <a:rPr lang="en-US" sz="2199">
                <a:solidFill>
                  <a:srgbClr val="000000"/>
                </a:solidFill>
                <a:latin typeface="Canva Sans"/>
                <a:ea typeface="Canva Sans"/>
                <a:cs typeface="Canva Sans"/>
                <a:sym typeface="Canva Sans"/>
              </a:rPr>
              <a:t>ntukan harga wajar mobil</a:t>
            </a:r>
            <a:r>
              <a:rPr lang="en-US" sz="2199">
                <a:solidFill>
                  <a:srgbClr val="000000"/>
                </a:solidFill>
                <a:latin typeface="Canva Sans"/>
                <a:ea typeface="Canva Sans"/>
                <a:cs typeface="Canva Sans"/>
                <a:sym typeface="Canva Sans"/>
              </a:rPr>
              <a:t> bekas di Arab Saudi sulit karena banyak faktor (usia, jarak tempuh, merek, kondisi regional).</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Harga terlalu tinggi → tidak laku, harga terlalu rendah → rugi.</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Kurangnya transparansi mengurangi kepercayaan pembeli dan memperlambat transaksi</a:t>
            </a:r>
          </a:p>
          <a:p>
            <a:pPr algn="l">
              <a:lnSpc>
                <a:spcPts val="3079"/>
              </a:lnSpc>
            </a:pPr>
          </a:p>
        </p:txBody>
      </p:sp>
      <p:sp>
        <p:nvSpPr>
          <p:cNvPr name="TextBox 10" id="10"/>
          <p:cNvSpPr txBox="true"/>
          <p:nvPr/>
        </p:nvSpPr>
        <p:spPr>
          <a:xfrm rot="0">
            <a:off x="8365369" y="2211524"/>
            <a:ext cx="9646036" cy="5987415"/>
          </a:xfrm>
          <a:prstGeom prst="rect">
            <a:avLst/>
          </a:prstGeom>
        </p:spPr>
        <p:txBody>
          <a:bodyPr anchor="t" rtlCol="false" tIns="0" lIns="0" bIns="0" rIns="0">
            <a:spAutoFit/>
          </a:bodyPr>
          <a:lstStyle/>
          <a:p>
            <a:pPr algn="l">
              <a:lnSpc>
                <a:spcPts val="3639"/>
              </a:lnSpc>
            </a:pPr>
            <a:r>
              <a:rPr lang="en-US" sz="2599" b="true">
                <a:solidFill>
                  <a:srgbClr val="000000"/>
                </a:solidFill>
                <a:latin typeface="Canva Sans Bold"/>
                <a:ea typeface="Canva Sans Bold"/>
                <a:cs typeface="Canva Sans Bold"/>
                <a:sym typeface="Canva Sans Bold"/>
              </a:rPr>
              <a:t>Project Goal</a:t>
            </a:r>
            <a:r>
              <a:rPr lang="en-US" sz="2599" b="true">
                <a:solidFill>
                  <a:srgbClr val="000000"/>
                </a:solidFill>
                <a:latin typeface="Canva Sans Bold"/>
                <a:ea typeface="Canva Sans Bold"/>
                <a:cs typeface="Canva Sans Bold"/>
                <a:sym typeface="Canva Sans Bold"/>
              </a:rPr>
              <a:t>s</a:t>
            </a:r>
          </a:p>
          <a:p>
            <a:pPr algn="l">
              <a:lnSpc>
                <a:spcPts val="363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Mengembangkan model prediktif berbasis data untuk estimasi harga mobil bekas yang akurat.</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Memanfaatkan atribut kendaraan (merek, tahun, jarak tempuh, spesifikasi) untuk rekomendasi harga yang adil &amp; konsisten.</a:t>
            </a:r>
          </a:p>
          <a:p>
            <a:pPr algn="l">
              <a:lnSpc>
                <a:spcPts val="3079"/>
              </a:lnSpc>
            </a:pPr>
          </a:p>
          <a:p>
            <a:pPr algn="l" marL="474979" indent="-237490" lvl="1">
              <a:lnSpc>
                <a:spcPts val="3079"/>
              </a:lnSpc>
              <a:buFont typeface="Arial"/>
              <a:buChar char="•"/>
            </a:pPr>
            <a:r>
              <a:rPr lang="en-US" sz="2199">
                <a:solidFill>
                  <a:srgbClr val="000000"/>
                </a:solidFill>
                <a:latin typeface="Canva Sans"/>
                <a:ea typeface="Canva Sans"/>
                <a:cs typeface="Canva Sans"/>
                <a:sym typeface="Canva Sans"/>
              </a:rPr>
              <a:t>Manfaat:</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Penjual → Menentukan harga kompetitif.</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Pembeli → Menilai harga pasar dengan cepat.</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D</a:t>
            </a:r>
            <a:r>
              <a:rPr lang="en-US" sz="2199">
                <a:solidFill>
                  <a:srgbClr val="000000"/>
                </a:solidFill>
                <a:latin typeface="Canva Sans"/>
                <a:ea typeface="Canva Sans"/>
                <a:cs typeface="Canva Sans"/>
                <a:sym typeface="Canva Sans"/>
              </a:rPr>
              <a:t>ealer &amp; Platform Jual-Beli → Meningkatkan efisiensi transaksi.</a:t>
            </a:r>
          </a:p>
          <a:p>
            <a:pPr algn="l" marL="949959" indent="-316653" lvl="2">
              <a:lnSpc>
                <a:spcPts val="3079"/>
              </a:lnSpc>
              <a:buFont typeface="Arial"/>
              <a:buChar char="⚬"/>
            </a:pPr>
            <a:r>
              <a:rPr lang="en-US" sz="2199">
                <a:solidFill>
                  <a:srgbClr val="000000"/>
                </a:solidFill>
                <a:latin typeface="Canva Sans"/>
                <a:ea typeface="Canva Sans"/>
                <a:cs typeface="Canva Sans"/>
                <a:sym typeface="Canva Sans"/>
              </a:rPr>
              <a:t>Lembaga Keuangan → Mempermudah penentuan harga untuk pinjaman &amp; asuransi.</a:t>
            </a:r>
          </a:p>
          <a:p>
            <a:pPr algn="l">
              <a:lnSpc>
                <a:spcPts val="307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132381" y="2883088"/>
            <a:ext cx="14023238" cy="2865462"/>
          </a:xfrm>
          <a:prstGeom prst="rect">
            <a:avLst/>
          </a:prstGeom>
        </p:spPr>
        <p:txBody>
          <a:bodyPr anchor="t" rtlCol="false" tIns="0" lIns="0" bIns="0" rIns="0">
            <a:spAutoFit/>
          </a:bodyPr>
          <a:lstStyle/>
          <a:p>
            <a:pPr algn="ctr">
              <a:lnSpc>
                <a:spcPts val="10386"/>
              </a:lnSpc>
            </a:pPr>
            <a:r>
              <a:rPr lang="en-US" sz="10707" spc="1049">
                <a:solidFill>
                  <a:srgbClr val="FFFFFF"/>
                </a:solidFill>
                <a:latin typeface="Codec Pro ExtraBold"/>
                <a:ea typeface="Codec Pro ExtraBold"/>
                <a:cs typeface="Codec Pro ExtraBold"/>
                <a:sym typeface="Codec Pro ExtraBold"/>
              </a:rPr>
              <a:t>EXPLORATORY DATA ANALYSIS</a:t>
            </a:r>
          </a:p>
        </p:txBody>
      </p:sp>
      <p:sp>
        <p:nvSpPr>
          <p:cNvPr name="TextBox 4" id="4"/>
          <p:cNvSpPr txBox="true"/>
          <p:nvPr/>
        </p:nvSpPr>
        <p:spPr>
          <a:xfrm rot="0">
            <a:off x="4995836" y="5691400"/>
            <a:ext cx="8296328" cy="10540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ea typeface="Open Sauce"/>
                <a:cs typeface="Open Sauce"/>
                <a:sym typeface="Open Sauce"/>
              </a:rPr>
              <a:t>Data Understanding and Data Cleaning</a:t>
            </a:r>
          </a:p>
        </p:txBody>
      </p:sp>
      <p:sp>
        <p:nvSpPr>
          <p:cNvPr name="Freeform 5" id="5"/>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628043"/>
            <a:chOff x="0" y="0"/>
            <a:chExt cx="5016842" cy="428785"/>
          </a:xfrm>
        </p:grpSpPr>
        <p:sp>
          <p:nvSpPr>
            <p:cNvPr name="Freeform 4" id="4"/>
            <p:cNvSpPr/>
            <p:nvPr/>
          </p:nvSpPr>
          <p:spPr>
            <a:xfrm flipH="false" flipV="false" rot="0">
              <a:off x="0" y="0"/>
              <a:ext cx="5016842" cy="428785"/>
            </a:xfrm>
            <a:custGeom>
              <a:avLst/>
              <a:gdLst/>
              <a:ahLst/>
              <a:cxnLst/>
              <a:rect r="r" b="b" t="t" l="l"/>
              <a:pathLst>
                <a:path h="428785" w="5016842">
                  <a:moveTo>
                    <a:pt x="0" y="0"/>
                  </a:moveTo>
                  <a:lnTo>
                    <a:pt x="5016842" y="0"/>
                  </a:lnTo>
                  <a:lnTo>
                    <a:pt x="5016842" y="428785"/>
                  </a:lnTo>
                  <a:lnTo>
                    <a:pt x="0" y="428785"/>
                  </a:lnTo>
                  <a:close/>
                </a:path>
              </a:pathLst>
            </a:custGeom>
            <a:solidFill>
              <a:srgbClr val="1C5739"/>
            </a:solidFill>
          </p:spPr>
        </p:sp>
        <p:sp>
          <p:nvSpPr>
            <p:cNvPr name="TextBox 5" id="5"/>
            <p:cNvSpPr txBox="true"/>
            <p:nvPr/>
          </p:nvSpPr>
          <p:spPr>
            <a:xfrm>
              <a:off x="0" y="-19050"/>
              <a:ext cx="5016842" cy="44783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61326"/>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Dataset</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653708" y="1861220"/>
            <a:ext cx="11301259" cy="2345011"/>
          </a:xfrm>
          <a:custGeom>
            <a:avLst/>
            <a:gdLst/>
            <a:ahLst/>
            <a:cxnLst/>
            <a:rect r="r" b="b" t="t" l="l"/>
            <a:pathLst>
              <a:path h="2345011" w="11301259">
                <a:moveTo>
                  <a:pt x="0" y="0"/>
                </a:moveTo>
                <a:lnTo>
                  <a:pt x="11301259" y="0"/>
                </a:lnTo>
                <a:lnTo>
                  <a:pt x="11301259" y="2345011"/>
                </a:lnTo>
                <a:lnTo>
                  <a:pt x="0" y="2345011"/>
                </a:lnTo>
                <a:lnTo>
                  <a:pt x="0" y="0"/>
                </a:lnTo>
                <a:close/>
              </a:path>
            </a:pathLst>
          </a:custGeom>
          <a:blipFill>
            <a:blip r:embed="rId5"/>
            <a:stretch>
              <a:fillRect l="0" t="0" r="0" b="0"/>
            </a:stretch>
          </a:blipFill>
        </p:spPr>
      </p:sp>
      <p:sp>
        <p:nvSpPr>
          <p:cNvPr name="Freeform 10" id="10"/>
          <p:cNvSpPr/>
          <p:nvPr/>
        </p:nvSpPr>
        <p:spPr>
          <a:xfrm flipH="false" flipV="false" rot="0">
            <a:off x="653708" y="4644381"/>
            <a:ext cx="5056099" cy="4136808"/>
          </a:xfrm>
          <a:custGeom>
            <a:avLst/>
            <a:gdLst/>
            <a:ahLst/>
            <a:cxnLst/>
            <a:rect r="r" b="b" t="t" l="l"/>
            <a:pathLst>
              <a:path h="4136808" w="5056099">
                <a:moveTo>
                  <a:pt x="0" y="0"/>
                </a:moveTo>
                <a:lnTo>
                  <a:pt x="5056099" y="0"/>
                </a:lnTo>
                <a:lnTo>
                  <a:pt x="5056099" y="4136809"/>
                </a:lnTo>
                <a:lnTo>
                  <a:pt x="0" y="4136809"/>
                </a:lnTo>
                <a:lnTo>
                  <a:pt x="0" y="0"/>
                </a:lnTo>
                <a:close/>
              </a:path>
            </a:pathLst>
          </a:custGeom>
          <a:blipFill>
            <a:blip r:embed="rId6"/>
            <a:stretch>
              <a:fillRect l="0" t="0" r="0" b="0"/>
            </a:stretch>
          </a:blipFill>
        </p:spPr>
      </p:sp>
      <p:sp>
        <p:nvSpPr>
          <p:cNvPr name="TextBox 11" id="11"/>
          <p:cNvSpPr txBox="true"/>
          <p:nvPr/>
        </p:nvSpPr>
        <p:spPr>
          <a:xfrm rot="0">
            <a:off x="5805057" y="4615806"/>
            <a:ext cx="12217473" cy="5260872"/>
          </a:xfrm>
          <a:prstGeom prst="rect">
            <a:avLst/>
          </a:prstGeom>
        </p:spPr>
        <p:txBody>
          <a:bodyPr anchor="t" rtlCol="false" tIns="0" lIns="0" bIns="0" rIns="0">
            <a:spAutoFit/>
          </a:bodyPr>
          <a:lstStyle/>
          <a:p>
            <a:pPr algn="l">
              <a:lnSpc>
                <a:spcPts val="2455"/>
              </a:lnSpc>
            </a:pPr>
            <a:r>
              <a:rPr lang="en-US" sz="1754">
                <a:solidFill>
                  <a:srgbClr val="000000"/>
                </a:solidFill>
                <a:latin typeface="Canva Sans"/>
                <a:ea typeface="Canva Sans"/>
                <a:cs typeface="Canva Sans"/>
                <a:sym typeface="Canva Sans"/>
              </a:rPr>
              <a:t>Dataset berisi 5624 recor</a:t>
            </a:r>
            <a:r>
              <a:rPr lang="en-US" sz="1754">
                <a:solidFill>
                  <a:srgbClr val="000000"/>
                </a:solidFill>
                <a:latin typeface="Canva Sans"/>
                <a:ea typeface="Canva Sans"/>
                <a:cs typeface="Canva Sans"/>
                <a:sym typeface="Canva Sans"/>
              </a:rPr>
              <a:t>d mobil bekas yang dikumpulkan dari syarah.com. Setiap baris mewakili mobil bekas. Informasi lain mengenai setiap mobil adalah nama merek, model, tahun pembuatan, asal, opsi, kapasitas mesin, jenis transmisi, jarak tempuh yang ditempuh mobil, harga wilayah, dan harga nego.</a:t>
            </a:r>
          </a:p>
          <a:p>
            <a:pPr algn="l">
              <a:lnSpc>
                <a:spcPts val="2455"/>
              </a:lnSpc>
            </a:pPr>
          </a:p>
          <a:p>
            <a:pPr algn="l">
              <a:lnSpc>
                <a:spcPts val="3155"/>
              </a:lnSpc>
            </a:pPr>
            <a:r>
              <a:rPr lang="en-US" sz="2254" b="true">
                <a:solidFill>
                  <a:srgbClr val="000000"/>
                </a:solidFill>
                <a:latin typeface="Canva Sans Bold"/>
                <a:ea typeface="Canva Sans Bold"/>
                <a:cs typeface="Canva Sans Bold"/>
                <a:sym typeface="Canva Sans Bold"/>
              </a:rPr>
              <a:t>Features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Type: Jenis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Region: Wilayah tempat mobil bekas tersebut ditawarkan untuk dijual.</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Make: Nama perusahaan.</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Gear_Type: Ukuran jenis gigi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Origin: Asal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Options: Opsi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Year: Tahun pembuatan.</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Engine_Size: Ukuran mesin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Mileage: Jarak tempuh mobil bekas</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Negotiable: Benar jika harganya 0, berarti masih bisa dinego.</a:t>
            </a:r>
          </a:p>
          <a:p>
            <a:pPr algn="l" marL="378704" indent="-189352" lvl="1">
              <a:lnSpc>
                <a:spcPts val="2455"/>
              </a:lnSpc>
              <a:buFont typeface="Arial"/>
              <a:buChar char="•"/>
            </a:pPr>
            <a:r>
              <a:rPr lang="en-US" sz="1754">
                <a:solidFill>
                  <a:srgbClr val="000000"/>
                </a:solidFill>
                <a:latin typeface="Canva Sans"/>
                <a:ea typeface="Canva Sans"/>
                <a:cs typeface="Canva Sans"/>
                <a:sym typeface="Canva Sans"/>
              </a:rPr>
              <a:t>Price: Harga mobil bekas.</a:t>
            </a:r>
          </a:p>
          <a:p>
            <a:pPr algn="l">
              <a:lnSpc>
                <a:spcPts val="2455"/>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963203"/>
            <a:chOff x="0" y="0"/>
            <a:chExt cx="5016842" cy="517058"/>
          </a:xfrm>
        </p:grpSpPr>
        <p:sp>
          <p:nvSpPr>
            <p:cNvPr name="Freeform 4" id="4"/>
            <p:cNvSpPr/>
            <p:nvPr/>
          </p:nvSpPr>
          <p:spPr>
            <a:xfrm flipH="false" flipV="false" rot="0">
              <a:off x="0" y="0"/>
              <a:ext cx="5016842" cy="517058"/>
            </a:xfrm>
            <a:custGeom>
              <a:avLst/>
              <a:gdLst/>
              <a:ahLst/>
              <a:cxnLst/>
              <a:rect r="r" b="b" t="t" l="l"/>
              <a:pathLst>
                <a:path h="517058" w="5016842">
                  <a:moveTo>
                    <a:pt x="0" y="0"/>
                  </a:moveTo>
                  <a:lnTo>
                    <a:pt x="5016842" y="0"/>
                  </a:lnTo>
                  <a:lnTo>
                    <a:pt x="5016842" y="517058"/>
                  </a:lnTo>
                  <a:lnTo>
                    <a:pt x="0" y="517058"/>
                  </a:lnTo>
                  <a:close/>
                </a:path>
              </a:pathLst>
            </a:custGeom>
            <a:solidFill>
              <a:srgbClr val="1C5739"/>
            </a:solidFill>
          </p:spPr>
        </p:sp>
        <p:sp>
          <p:nvSpPr>
            <p:cNvPr name="TextBox 5" id="5"/>
            <p:cNvSpPr txBox="true"/>
            <p:nvPr/>
          </p:nvSpPr>
          <p:spPr>
            <a:xfrm>
              <a:off x="0" y="-19050"/>
              <a:ext cx="5016842" cy="536108"/>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1929623" y="3442596"/>
            <a:ext cx="4780819" cy="636748"/>
            <a:chOff x="0" y="0"/>
            <a:chExt cx="1259146" cy="167703"/>
          </a:xfrm>
        </p:grpSpPr>
        <p:sp>
          <p:nvSpPr>
            <p:cNvPr name="Freeform 7" id="7"/>
            <p:cNvSpPr/>
            <p:nvPr/>
          </p:nvSpPr>
          <p:spPr>
            <a:xfrm flipH="false" flipV="false" rot="0">
              <a:off x="0" y="0"/>
              <a:ext cx="1259146" cy="167703"/>
            </a:xfrm>
            <a:custGeom>
              <a:avLst/>
              <a:gdLst/>
              <a:ahLst/>
              <a:cxnLst/>
              <a:rect r="r" b="b" t="t" l="l"/>
              <a:pathLst>
                <a:path h="167703" w="1259146">
                  <a:moveTo>
                    <a:pt x="0" y="0"/>
                  </a:moveTo>
                  <a:lnTo>
                    <a:pt x="1259146" y="0"/>
                  </a:lnTo>
                  <a:lnTo>
                    <a:pt x="1259146" y="167703"/>
                  </a:lnTo>
                  <a:lnTo>
                    <a:pt x="0" y="167703"/>
                  </a:lnTo>
                  <a:close/>
                </a:path>
              </a:pathLst>
            </a:custGeom>
            <a:solidFill>
              <a:srgbClr val="1C5739"/>
            </a:solidFill>
          </p:spPr>
        </p:sp>
        <p:sp>
          <p:nvSpPr>
            <p:cNvPr name="TextBox 8" id="8"/>
            <p:cNvSpPr txBox="true"/>
            <p:nvPr/>
          </p:nvSpPr>
          <p:spPr>
            <a:xfrm>
              <a:off x="0" y="-47625"/>
              <a:ext cx="1259146" cy="215328"/>
            </a:xfrm>
            <a:prstGeom prst="rect">
              <a:avLst/>
            </a:prstGeom>
          </p:spPr>
          <p:txBody>
            <a:bodyPr anchor="ctr" rtlCol="false" tIns="50800" lIns="50800" bIns="50800" rIns="50800"/>
            <a:lstStyle/>
            <a:p>
              <a:pPr algn="ctr" marL="0" indent="0" lvl="0">
                <a:lnSpc>
                  <a:spcPts val="3424"/>
                </a:lnSpc>
                <a:spcBef>
                  <a:spcPct val="0"/>
                </a:spcBef>
              </a:pPr>
              <a:r>
                <a:rPr lang="en-US" sz="2481" i="true" spc="24">
                  <a:solidFill>
                    <a:srgbClr val="FFFFFF"/>
                  </a:solidFill>
                  <a:latin typeface="Open Sauce Italics"/>
                  <a:ea typeface="Open Sauce Italics"/>
                  <a:cs typeface="Open Sauce Italics"/>
                  <a:sym typeface="Open Sauce Italics"/>
                </a:rPr>
                <a:t>Missing Values</a:t>
              </a:r>
            </a:p>
          </p:txBody>
        </p:sp>
      </p:grpSp>
      <p:sp>
        <p:nvSpPr>
          <p:cNvPr name="TextBox 9" id="9"/>
          <p:cNvSpPr txBox="true"/>
          <p:nvPr/>
        </p:nvSpPr>
        <p:spPr>
          <a:xfrm rot="0">
            <a:off x="3639339" y="185259"/>
            <a:ext cx="10713642" cy="1442784"/>
          </a:xfrm>
          <a:prstGeom prst="rect">
            <a:avLst/>
          </a:prstGeom>
        </p:spPr>
        <p:txBody>
          <a:bodyPr anchor="t" rtlCol="false" tIns="0" lIns="0" bIns="0" rIns="0">
            <a:spAutoFit/>
          </a:bodyPr>
          <a:lstStyle/>
          <a:p>
            <a:pPr algn="ctr">
              <a:lnSpc>
                <a:spcPts val="10886"/>
              </a:lnSpc>
            </a:pPr>
            <a:r>
              <a:rPr lang="en-US" sz="7888" spc="773">
                <a:solidFill>
                  <a:srgbClr val="FFFFFF"/>
                </a:solidFill>
                <a:latin typeface="Codec Pro ExtraBold"/>
                <a:ea typeface="Codec Pro ExtraBold"/>
                <a:cs typeface="Codec Pro ExtraBold"/>
                <a:sym typeface="Codec Pro ExtraBold"/>
              </a:rPr>
              <a:t>Data Cleaning</a:t>
            </a:r>
          </a:p>
        </p:txBody>
      </p:sp>
      <p:grpSp>
        <p:nvGrpSpPr>
          <p:cNvPr name="Group 10" id="10"/>
          <p:cNvGrpSpPr/>
          <p:nvPr/>
        </p:nvGrpSpPr>
        <p:grpSpPr>
          <a:xfrm rot="0">
            <a:off x="1929623" y="7902043"/>
            <a:ext cx="4780819" cy="1356257"/>
            <a:chOff x="0" y="0"/>
            <a:chExt cx="1259146" cy="357204"/>
          </a:xfrm>
        </p:grpSpPr>
        <p:sp>
          <p:nvSpPr>
            <p:cNvPr name="Freeform 11" id="11"/>
            <p:cNvSpPr/>
            <p:nvPr/>
          </p:nvSpPr>
          <p:spPr>
            <a:xfrm flipH="false" flipV="false" rot="0">
              <a:off x="0" y="0"/>
              <a:ext cx="1259146" cy="357204"/>
            </a:xfrm>
            <a:custGeom>
              <a:avLst/>
              <a:gdLst/>
              <a:ahLst/>
              <a:cxnLst/>
              <a:rect r="r" b="b" t="t" l="l"/>
              <a:pathLst>
                <a:path h="357204" w="1259146">
                  <a:moveTo>
                    <a:pt x="0" y="0"/>
                  </a:moveTo>
                  <a:lnTo>
                    <a:pt x="1259146" y="0"/>
                  </a:lnTo>
                  <a:lnTo>
                    <a:pt x="1259146" y="357204"/>
                  </a:lnTo>
                  <a:lnTo>
                    <a:pt x="0" y="357204"/>
                  </a:lnTo>
                  <a:close/>
                </a:path>
              </a:pathLst>
            </a:custGeom>
            <a:solidFill>
              <a:srgbClr val="397D5A"/>
            </a:solidFill>
          </p:spPr>
        </p:sp>
        <p:sp>
          <p:nvSpPr>
            <p:cNvPr name="TextBox 12" id="12"/>
            <p:cNvSpPr txBox="true"/>
            <p:nvPr/>
          </p:nvSpPr>
          <p:spPr>
            <a:xfrm>
              <a:off x="0" y="-19050"/>
              <a:ext cx="1259146" cy="376254"/>
            </a:xfrm>
            <a:prstGeom prst="rect">
              <a:avLst/>
            </a:prstGeom>
          </p:spPr>
          <p:txBody>
            <a:bodyPr anchor="ctr" rtlCol="false" tIns="114300" lIns="114300" bIns="114300" rIns="114300"/>
            <a:lstStyle/>
            <a:p>
              <a:pPr algn="ctr" marL="0" indent="0" lvl="0">
                <a:lnSpc>
                  <a:spcPts val="2070"/>
                </a:lnSpc>
                <a:spcBef>
                  <a:spcPct val="0"/>
                </a:spcBef>
              </a:pPr>
              <a:r>
                <a:rPr lang="en-US" sz="1500" i="true" spc="15">
                  <a:solidFill>
                    <a:srgbClr val="FFFFFF"/>
                  </a:solidFill>
                  <a:latin typeface="Open Sauce Italics"/>
                  <a:ea typeface="Open Sauce Italics"/>
                  <a:cs typeface="Open Sauce Italics"/>
                  <a:sym typeface="Open Sauce Italics"/>
                </a:rPr>
                <a:t>Setelah melakukan check pada setiap kolom, diketahui bahwa dataset tidak memiliki missing values dan sudah lengkap.</a:t>
              </a:r>
            </a:p>
          </p:txBody>
        </p:sp>
      </p:grpSp>
      <p:grpSp>
        <p:nvGrpSpPr>
          <p:cNvPr name="Group 13" id="13"/>
          <p:cNvGrpSpPr/>
          <p:nvPr/>
        </p:nvGrpSpPr>
        <p:grpSpPr>
          <a:xfrm rot="0">
            <a:off x="7812725" y="3442596"/>
            <a:ext cx="8987538" cy="636748"/>
            <a:chOff x="0" y="0"/>
            <a:chExt cx="2367088" cy="167703"/>
          </a:xfrm>
        </p:grpSpPr>
        <p:sp>
          <p:nvSpPr>
            <p:cNvPr name="Freeform 14" id="14"/>
            <p:cNvSpPr/>
            <p:nvPr/>
          </p:nvSpPr>
          <p:spPr>
            <a:xfrm flipH="false" flipV="false" rot="0">
              <a:off x="0" y="0"/>
              <a:ext cx="2367088" cy="167703"/>
            </a:xfrm>
            <a:custGeom>
              <a:avLst/>
              <a:gdLst/>
              <a:ahLst/>
              <a:cxnLst/>
              <a:rect r="r" b="b" t="t" l="l"/>
              <a:pathLst>
                <a:path h="167703" w="2367088">
                  <a:moveTo>
                    <a:pt x="0" y="0"/>
                  </a:moveTo>
                  <a:lnTo>
                    <a:pt x="2367088" y="0"/>
                  </a:lnTo>
                  <a:lnTo>
                    <a:pt x="2367088" y="167703"/>
                  </a:lnTo>
                  <a:lnTo>
                    <a:pt x="0" y="167703"/>
                  </a:lnTo>
                  <a:close/>
                </a:path>
              </a:pathLst>
            </a:custGeom>
            <a:solidFill>
              <a:srgbClr val="1C5739"/>
            </a:solidFill>
          </p:spPr>
        </p:sp>
        <p:sp>
          <p:nvSpPr>
            <p:cNvPr name="TextBox 15" id="15"/>
            <p:cNvSpPr txBox="true"/>
            <p:nvPr/>
          </p:nvSpPr>
          <p:spPr>
            <a:xfrm>
              <a:off x="0" y="-47625"/>
              <a:ext cx="2367088" cy="215328"/>
            </a:xfrm>
            <a:prstGeom prst="rect">
              <a:avLst/>
            </a:prstGeom>
          </p:spPr>
          <p:txBody>
            <a:bodyPr anchor="ctr" rtlCol="false" tIns="50800" lIns="50800" bIns="50800" rIns="50800"/>
            <a:lstStyle/>
            <a:p>
              <a:pPr algn="ctr" marL="0" indent="0" lvl="0">
                <a:lnSpc>
                  <a:spcPts val="3424"/>
                </a:lnSpc>
                <a:spcBef>
                  <a:spcPct val="0"/>
                </a:spcBef>
              </a:pPr>
              <a:r>
                <a:rPr lang="en-US" sz="2481" i="true" spc="24">
                  <a:solidFill>
                    <a:srgbClr val="FFFFFF"/>
                  </a:solidFill>
                  <a:latin typeface="Open Sauce Italics"/>
                  <a:ea typeface="Open Sauce Italics"/>
                  <a:cs typeface="Open Sauce Italics"/>
                  <a:sym typeface="Open Sauce Italics"/>
                </a:rPr>
                <a:t>Data Duplikat</a:t>
              </a:r>
            </a:p>
          </p:txBody>
        </p:sp>
      </p:grpSp>
      <p:grpSp>
        <p:nvGrpSpPr>
          <p:cNvPr name="Group 16" id="16"/>
          <p:cNvGrpSpPr/>
          <p:nvPr/>
        </p:nvGrpSpPr>
        <p:grpSpPr>
          <a:xfrm rot="0">
            <a:off x="7812725" y="7902043"/>
            <a:ext cx="8987538" cy="1356257"/>
            <a:chOff x="0" y="0"/>
            <a:chExt cx="2367088" cy="357204"/>
          </a:xfrm>
        </p:grpSpPr>
        <p:sp>
          <p:nvSpPr>
            <p:cNvPr name="Freeform 17" id="17"/>
            <p:cNvSpPr/>
            <p:nvPr/>
          </p:nvSpPr>
          <p:spPr>
            <a:xfrm flipH="false" flipV="false" rot="0">
              <a:off x="0" y="0"/>
              <a:ext cx="2367088" cy="357204"/>
            </a:xfrm>
            <a:custGeom>
              <a:avLst/>
              <a:gdLst/>
              <a:ahLst/>
              <a:cxnLst/>
              <a:rect r="r" b="b" t="t" l="l"/>
              <a:pathLst>
                <a:path h="357204" w="2367088">
                  <a:moveTo>
                    <a:pt x="0" y="0"/>
                  </a:moveTo>
                  <a:lnTo>
                    <a:pt x="2367088" y="0"/>
                  </a:lnTo>
                  <a:lnTo>
                    <a:pt x="2367088" y="357204"/>
                  </a:lnTo>
                  <a:lnTo>
                    <a:pt x="0" y="357204"/>
                  </a:lnTo>
                  <a:close/>
                </a:path>
              </a:pathLst>
            </a:custGeom>
            <a:solidFill>
              <a:srgbClr val="397D5A"/>
            </a:solidFill>
          </p:spPr>
        </p:sp>
        <p:sp>
          <p:nvSpPr>
            <p:cNvPr name="TextBox 18" id="18"/>
            <p:cNvSpPr txBox="true"/>
            <p:nvPr/>
          </p:nvSpPr>
          <p:spPr>
            <a:xfrm>
              <a:off x="0" y="-19050"/>
              <a:ext cx="2367088" cy="376254"/>
            </a:xfrm>
            <a:prstGeom prst="rect">
              <a:avLst/>
            </a:prstGeom>
          </p:spPr>
          <p:txBody>
            <a:bodyPr anchor="ctr" rtlCol="false" tIns="114300" lIns="114300" bIns="114300" rIns="114300"/>
            <a:lstStyle/>
            <a:p>
              <a:pPr algn="ctr" marL="0" indent="0" lvl="0">
                <a:lnSpc>
                  <a:spcPts val="2070"/>
                </a:lnSpc>
                <a:spcBef>
                  <a:spcPct val="0"/>
                </a:spcBef>
              </a:pPr>
              <a:r>
                <a:rPr lang="en-US" sz="1500" i="true" spc="15">
                  <a:solidFill>
                    <a:srgbClr val="FFFFFF"/>
                  </a:solidFill>
                  <a:latin typeface="Open Sauce Italics"/>
                  <a:ea typeface="Open Sauce Italics"/>
                  <a:cs typeface="Open Sauce Italics"/>
                  <a:sym typeface="Open Sauce Italics"/>
                </a:rPr>
                <a:t>Setelah melakukan check, diketahui bahwa di dalam dataset terdapat 4 data duplikat. Selanjutnya kita lakukan langkah untuk menghapus data duplikat tersebut.</a:t>
              </a:r>
            </a:p>
          </p:txBody>
        </p:sp>
      </p:grpSp>
      <p:sp>
        <p:nvSpPr>
          <p:cNvPr name="Freeform 19" id="19"/>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false" flipV="false" rot="0">
            <a:off x="1929623" y="4079343"/>
            <a:ext cx="4780819" cy="3822699"/>
          </a:xfrm>
          <a:custGeom>
            <a:avLst/>
            <a:gdLst/>
            <a:ahLst/>
            <a:cxnLst/>
            <a:rect r="r" b="b" t="t" l="l"/>
            <a:pathLst>
              <a:path h="3822699" w="4780819">
                <a:moveTo>
                  <a:pt x="0" y="0"/>
                </a:moveTo>
                <a:lnTo>
                  <a:pt x="4780818" y="0"/>
                </a:lnTo>
                <a:lnTo>
                  <a:pt x="4780818" y="3822700"/>
                </a:lnTo>
                <a:lnTo>
                  <a:pt x="0" y="3822700"/>
                </a:lnTo>
                <a:lnTo>
                  <a:pt x="0" y="0"/>
                </a:lnTo>
                <a:close/>
              </a:path>
            </a:pathLst>
          </a:custGeom>
          <a:blipFill>
            <a:blip r:embed="rId5"/>
            <a:stretch>
              <a:fillRect l="0" t="0" r="0" b="0"/>
            </a:stretch>
          </a:blipFill>
        </p:spPr>
      </p:sp>
      <p:sp>
        <p:nvSpPr>
          <p:cNvPr name="Freeform 22" id="22"/>
          <p:cNvSpPr/>
          <p:nvPr/>
        </p:nvSpPr>
        <p:spPr>
          <a:xfrm flipH="false" flipV="false" rot="0">
            <a:off x="7812725" y="4079343"/>
            <a:ext cx="8987538" cy="3822699"/>
          </a:xfrm>
          <a:custGeom>
            <a:avLst/>
            <a:gdLst/>
            <a:ahLst/>
            <a:cxnLst/>
            <a:rect r="r" b="b" t="t" l="l"/>
            <a:pathLst>
              <a:path h="3822699" w="8987538">
                <a:moveTo>
                  <a:pt x="0" y="0"/>
                </a:moveTo>
                <a:lnTo>
                  <a:pt x="8987538" y="0"/>
                </a:lnTo>
                <a:lnTo>
                  <a:pt x="8987538" y="3822700"/>
                </a:lnTo>
                <a:lnTo>
                  <a:pt x="0" y="3822700"/>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1289247"/>
            <a:chOff x="0" y="0"/>
            <a:chExt cx="5016842" cy="339555"/>
          </a:xfrm>
        </p:grpSpPr>
        <p:sp>
          <p:nvSpPr>
            <p:cNvPr name="Freeform 4" id="4"/>
            <p:cNvSpPr/>
            <p:nvPr/>
          </p:nvSpPr>
          <p:spPr>
            <a:xfrm flipH="false" flipV="false" rot="0">
              <a:off x="0" y="0"/>
              <a:ext cx="5016842" cy="339555"/>
            </a:xfrm>
            <a:custGeom>
              <a:avLst/>
              <a:gdLst/>
              <a:ahLst/>
              <a:cxnLst/>
              <a:rect r="r" b="b" t="t" l="l"/>
              <a:pathLst>
                <a:path h="339555" w="5016842">
                  <a:moveTo>
                    <a:pt x="0" y="0"/>
                  </a:moveTo>
                  <a:lnTo>
                    <a:pt x="5016842" y="0"/>
                  </a:lnTo>
                  <a:lnTo>
                    <a:pt x="5016842" y="339555"/>
                  </a:lnTo>
                  <a:lnTo>
                    <a:pt x="0" y="339555"/>
                  </a:lnTo>
                  <a:close/>
                </a:path>
              </a:pathLst>
            </a:custGeom>
            <a:solidFill>
              <a:srgbClr val="1C5739"/>
            </a:solidFill>
          </p:spPr>
        </p:sp>
        <p:sp>
          <p:nvSpPr>
            <p:cNvPr name="TextBox 5" id="5"/>
            <p:cNvSpPr txBox="true"/>
            <p:nvPr/>
          </p:nvSpPr>
          <p:spPr>
            <a:xfrm>
              <a:off x="0" y="-19050"/>
              <a:ext cx="5016842" cy="358605"/>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12880" y="-230724"/>
            <a:ext cx="17566559" cy="1483994"/>
          </a:xfrm>
          <a:prstGeom prst="rect">
            <a:avLst/>
          </a:prstGeom>
        </p:spPr>
        <p:txBody>
          <a:bodyPr anchor="t" rtlCol="false" tIns="0" lIns="0" bIns="0" rIns="0">
            <a:spAutoFit/>
          </a:bodyPr>
          <a:lstStyle/>
          <a:p>
            <a:pPr algn="ctr">
              <a:lnSpc>
                <a:spcPts val="11040"/>
              </a:lnSpc>
            </a:pPr>
            <a:r>
              <a:rPr lang="en-US" sz="8000" spc="784">
                <a:solidFill>
                  <a:srgbClr val="FFFFFF"/>
                </a:solidFill>
                <a:latin typeface="Codec Pro ExtraBold"/>
                <a:ea typeface="Codec Pro ExtraBold"/>
                <a:cs typeface="Codec Pro ExtraBold"/>
                <a:sym typeface="Codec Pro ExtraBold"/>
              </a:rPr>
              <a:t>Distribusi Data</a:t>
            </a:r>
          </a:p>
        </p:txBody>
      </p:sp>
      <p:sp>
        <p:nvSpPr>
          <p:cNvPr name="Freeform 7" id="7"/>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254281" y="1446080"/>
            <a:ext cx="17779439" cy="7448550"/>
          </a:xfrm>
          <a:prstGeom prst="rect">
            <a:avLst/>
          </a:prstGeom>
        </p:spPr>
        <p:txBody>
          <a:bodyPr anchor="t" rtlCol="false" tIns="0" lIns="0" bIns="0" rIns="0">
            <a:spAutoFit/>
          </a:bodyPr>
          <a:lstStyle/>
          <a:p>
            <a:pPr algn="l">
              <a:lnSpc>
                <a:spcPts val="4200"/>
              </a:lnSpc>
            </a:pPr>
            <a:r>
              <a:rPr lang="en-US" sz="3000">
                <a:solidFill>
                  <a:srgbClr val="000000"/>
                </a:solidFill>
                <a:latin typeface="Canva Sans"/>
                <a:ea typeface="Canva Sans"/>
                <a:cs typeface="Canva Sans"/>
                <a:sym typeface="Canva Sans"/>
              </a:rPr>
              <a:t>Tes Distribusi Normal dan Shapiro-Wilk Test:</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Memahami Data: Tes normalitas membantu memastikan bahwa data mengikuti distribusi normal, yang merupakan asumsi penting bagi banyak analisis statistik dan model prediktif.</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Validasi </a:t>
            </a:r>
            <a:r>
              <a:rPr lang="en-US" sz="3000">
                <a:solidFill>
                  <a:srgbClr val="000000"/>
                </a:solidFill>
                <a:latin typeface="Canva Sans"/>
                <a:ea typeface="Canva Sans"/>
                <a:cs typeface="Canva Sans"/>
                <a:sym typeface="Canva Sans"/>
              </a:rPr>
              <a:t>Asumsi: Banyak metode statistik, seperti uji parametrik dan analisis regresi, mengandalkan asumsi normalitas. </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Optimasi Model: Mengetahui distribusi data memungkinkan kita menentukan apakah perlu melakukan transformasi data (misalnya, log-transformasi) atau memilih model yang lebih sesuai.</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Shapiro-Wilk Test: Tes ini sangat sensitif dalam mendeteksi penyimpangan dari distribusi normal, terutama pada sampel berukuran kecil hingga sedang. Tes ini mudah diimplementasikan menggunakan library seperti SciPy dan memberikan p-value yang membantu pengambilan keputusan (misalnya, p-value &lt; 0.05 menunjukkan bahwa data kemungkinan tidak terdistribusi normal).</a:t>
            </a:r>
          </a:p>
          <a:p>
            <a:pPr algn="l">
              <a:lnSpc>
                <a:spcPts val="42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DAGf0PZdNuU</dc:identifier>
  <dcterms:modified xsi:type="dcterms:W3CDTF">2011-08-01T06:04:30Z</dcterms:modified>
  <cp:revision>1</cp:revision>
  <dc:title>Saudi USed Cars Price prediction</dc:title>
</cp:coreProperties>
</file>

<file path=docProps/thumbnail.jpeg>
</file>